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9" r:id="rId4"/>
    <p:sldId id="260" r:id="rId5"/>
    <p:sldId id="261" r:id="rId6"/>
    <p:sldId id="262" r:id="rId7"/>
    <p:sldId id="263" r:id="rId8"/>
    <p:sldId id="264" r:id="rId9"/>
    <p:sldId id="269" r:id="rId10"/>
    <p:sldId id="272" r:id="rId11"/>
    <p:sldId id="270" r:id="rId12"/>
    <p:sldId id="271" r:id="rId13"/>
    <p:sldId id="268" r:id="rId14"/>
    <p:sldId id="267" r:id="rId15"/>
    <p:sldId id="266" r:id="rId16"/>
    <p:sldId id="278" r:id="rId17"/>
    <p:sldId id="277" r:id="rId18"/>
    <p:sldId id="276" r:id="rId19"/>
    <p:sldId id="275" r:id="rId20"/>
    <p:sldId id="274" r:id="rId21"/>
    <p:sldId id="273"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72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B06782A-CCC3-4524-9C4D-F7FB738CB857}" type="datetimeFigureOut">
              <a:rPr lang="ru-RU" smtClean="0"/>
              <a:pPr/>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56622D-A59C-4480-AFEF-0D964FC5AD78}" type="slidenum">
              <a:rPr lang="ru-RU" smtClean="0"/>
              <a:pPr/>
              <a:t>‹#›</a:t>
            </a:fld>
            <a:endParaRPr lang="ru-RU"/>
          </a:p>
        </p:txBody>
      </p:sp>
    </p:spTree>
  </p:cSld>
  <p:clrMapOvr>
    <a:masterClrMapping/>
  </p:clrMapOvr>
  <p:transition advClick="0" advTm="8000">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6782A-CCC3-4524-9C4D-F7FB738CB857}" type="datetimeFigureOut">
              <a:rPr lang="ru-RU" smtClean="0"/>
              <a:pPr/>
              <a:t>16.04.2020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56622D-A59C-4480-AFEF-0D964FC5AD7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8000">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function.mil.ru/news_page/country/more.htm?id=10432310%40cmsArticle"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2643174" y="1714488"/>
            <a:ext cx="4786314" cy="3416320"/>
          </a:xfrm>
          <a:prstGeom prst="rect">
            <a:avLst/>
          </a:prstGeom>
        </p:spPr>
        <p:txBody>
          <a:bodyPr wrap="square">
            <a:spAutoFit/>
          </a:bodyPr>
          <a:lstStyle/>
          <a:p>
            <a:pPr algn="ctr"/>
            <a:r>
              <a:rPr lang="ru-RU" sz="5400" kern="10" dirty="0" smtClean="0">
                <a:ln w="9525">
                  <a:solidFill>
                    <a:srgbClr val="CC99FF"/>
                  </a:solidFill>
                  <a:round/>
                  <a:headEnd/>
                  <a:tailEnd/>
                </a:ln>
                <a:gradFill rotWithShape="1">
                  <a:gsLst>
                    <a:gs pos="0">
                      <a:srgbClr val="C0BB00"/>
                    </a:gs>
                    <a:gs pos="42000">
                      <a:srgbClr val="C00000"/>
                    </a:gs>
                    <a:gs pos="53000">
                      <a:srgbClr val="862000"/>
                    </a:gs>
                    <a:gs pos="100000">
                      <a:srgbClr val="862000"/>
                    </a:gs>
                  </a:gsLst>
                  <a:lin ang="5400000" scaled="1"/>
                </a:gradFill>
                <a:effectLst>
                  <a:outerShdw dist="35921" dir="2700000" algn="ctr" rotWithShape="0">
                    <a:srgbClr val="FFB199">
                      <a:alpha val="79999"/>
                    </a:srgbClr>
                  </a:outerShdw>
                  <a:reflection blurRad="6350" stA="60000" endA="900" endPos="60000" dist="29997" dir="5400000" sy="-100000" algn="bl" rotWithShape="0"/>
                </a:effectLst>
                <a:latin typeface="Impact"/>
              </a:rPr>
              <a:t>Юные герои </a:t>
            </a:r>
          </a:p>
          <a:p>
            <a:pPr algn="ctr"/>
            <a:r>
              <a:rPr lang="ru-RU" sz="5400" kern="10" dirty="0" smtClean="0">
                <a:ln w="9525">
                  <a:solidFill>
                    <a:srgbClr val="CC99FF"/>
                  </a:solidFill>
                  <a:round/>
                  <a:headEnd/>
                  <a:tailEnd/>
                </a:ln>
                <a:gradFill rotWithShape="1">
                  <a:gsLst>
                    <a:gs pos="0">
                      <a:srgbClr val="C0BB00"/>
                    </a:gs>
                    <a:gs pos="42000">
                      <a:srgbClr val="C00000"/>
                    </a:gs>
                    <a:gs pos="53000">
                      <a:srgbClr val="862000"/>
                    </a:gs>
                    <a:gs pos="100000">
                      <a:srgbClr val="862000"/>
                    </a:gs>
                  </a:gsLst>
                  <a:lin ang="5400000" scaled="1"/>
                </a:gradFill>
                <a:effectLst>
                  <a:outerShdw dist="35921" dir="2700000" algn="ctr" rotWithShape="0">
                    <a:srgbClr val="FFB199">
                      <a:alpha val="79999"/>
                    </a:srgbClr>
                  </a:outerShdw>
                  <a:reflection blurRad="6350" stA="60000" endA="900" endPos="60000" dist="29997" dir="5400000" sy="-100000" algn="bl" rotWithShape="0"/>
                </a:effectLst>
                <a:latin typeface="Impact"/>
              </a:rPr>
              <a:t>Великой Отечественной</a:t>
            </a:r>
          </a:p>
          <a:p>
            <a:pPr algn="ctr"/>
            <a:r>
              <a:rPr lang="ru-RU" sz="5400" kern="10" dirty="0" smtClean="0">
                <a:ln w="9525">
                  <a:solidFill>
                    <a:srgbClr val="CC99FF"/>
                  </a:solidFill>
                  <a:round/>
                  <a:headEnd/>
                  <a:tailEnd/>
                </a:ln>
                <a:gradFill rotWithShape="1">
                  <a:gsLst>
                    <a:gs pos="0">
                      <a:srgbClr val="C0BB00"/>
                    </a:gs>
                    <a:gs pos="42000">
                      <a:srgbClr val="C00000"/>
                    </a:gs>
                    <a:gs pos="53000">
                      <a:srgbClr val="862000"/>
                    </a:gs>
                    <a:gs pos="100000">
                      <a:srgbClr val="862000"/>
                    </a:gs>
                  </a:gsLst>
                  <a:lin ang="5400000" scaled="1"/>
                </a:gradFill>
                <a:effectLst>
                  <a:outerShdw dist="35921" dir="2700000" algn="ctr" rotWithShape="0">
                    <a:srgbClr val="FFB199">
                      <a:alpha val="79999"/>
                    </a:srgbClr>
                  </a:outerShdw>
                  <a:reflection blurRad="6350" stA="60000" endA="900" endPos="60000" dist="29997" dir="5400000" sy="-100000" algn="bl" rotWithShape="0"/>
                </a:effectLst>
                <a:latin typeface="Impact"/>
              </a:rPr>
              <a:t>Войны </a:t>
            </a:r>
            <a:endParaRPr lang="ru-RU" sz="5400" kern="10" dirty="0">
              <a:ln w="9525">
                <a:solidFill>
                  <a:srgbClr val="CC99FF"/>
                </a:solidFill>
                <a:round/>
                <a:headEnd/>
                <a:tailEnd/>
              </a:ln>
              <a:gradFill rotWithShape="1">
                <a:gsLst>
                  <a:gs pos="0">
                    <a:srgbClr val="C0BB00"/>
                  </a:gs>
                  <a:gs pos="42000">
                    <a:srgbClr val="C00000"/>
                  </a:gs>
                  <a:gs pos="53000">
                    <a:srgbClr val="862000"/>
                  </a:gs>
                  <a:gs pos="100000">
                    <a:srgbClr val="862000"/>
                  </a:gs>
                </a:gsLst>
                <a:lin ang="5400000" scaled="1"/>
              </a:gradFill>
              <a:effectLst>
                <a:outerShdw dist="35921" dir="2700000" algn="ctr" rotWithShape="0">
                  <a:srgbClr val="FFB199">
                    <a:alpha val="79999"/>
                  </a:srgbClr>
                </a:outerShdw>
                <a:reflection blurRad="6350" stA="60000" endA="900" endPos="60000" dist="29997" dir="5400000" sy="-100000" algn="bl" rotWithShape="0"/>
              </a:effectLst>
              <a:latin typeface="Impact"/>
            </a:endParaRPr>
          </a:p>
        </p:txBody>
      </p:sp>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edge">
                                      <p:cBhvr>
                                        <p:cTn id="7" dur="2000"/>
                                        <p:tgtEl>
                                          <p:spTgt spid="5">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edge">
                                      <p:cBhvr>
                                        <p:cTn id="10" dur="2000"/>
                                        <p:tgtEl>
                                          <p:spTgt spid="5">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edge">
                                      <p:cBhvr>
                                        <p:cTn id="13"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500693" y="357166"/>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Юта </a:t>
            </a:r>
            <a:r>
              <a:rPr lang="ru-RU"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Бондаровская</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4" name="Прямоугольник 3"/>
          <p:cNvSpPr/>
          <p:nvPr/>
        </p:nvSpPr>
        <p:spPr>
          <a:xfrm>
            <a:off x="1357290" y="3500438"/>
            <a:ext cx="7643850" cy="2831544"/>
          </a:xfrm>
          <a:prstGeom prst="rect">
            <a:avLst/>
          </a:prstGeom>
        </p:spPr>
        <p:txBody>
          <a:bodyPr wrap="square">
            <a:spAutoFit/>
          </a:bodyPr>
          <a:lstStyle/>
          <a:p>
            <a:r>
              <a:rPr lang="ru-RU" sz="1600" dirty="0">
                <a:latin typeface="Times New Roman" pitchFamily="18" charset="0"/>
                <a:cs typeface="Times New Roman" pitchFamily="18" charset="0"/>
              </a:rPr>
              <a:t>Война застала Юту на каникулах у бабушки. Еще вчера она беззаботно играла с подружками, а сегодня </a:t>
            </a:r>
            <a:r>
              <a:rPr lang="ru-RU" sz="1600" dirty="0" smtClean="0">
                <a:latin typeface="Times New Roman" pitchFamily="18" charset="0"/>
                <a:cs typeface="Times New Roman" pitchFamily="18" charset="0"/>
              </a:rPr>
              <a:t>обстоятельства </a:t>
            </a:r>
            <a:r>
              <a:rPr lang="ru-RU" sz="1600" dirty="0">
                <a:latin typeface="Times New Roman" pitchFamily="18" charset="0"/>
                <a:cs typeface="Times New Roman" pitchFamily="18" charset="0"/>
              </a:rPr>
              <a:t>потребовали от нее взяться за оружие. Юта была связной, а потом разведчицей в партизанском отряде, который действовал на </a:t>
            </a:r>
            <a:r>
              <a:rPr lang="ru-RU" sz="1600" dirty="0" err="1">
                <a:latin typeface="Times New Roman" pitchFamily="18" charset="0"/>
                <a:cs typeface="Times New Roman" pitchFamily="18" charset="0"/>
              </a:rPr>
              <a:t>Псковщине</a:t>
            </a:r>
            <a:r>
              <a:rPr lang="ru-RU" sz="1600" dirty="0">
                <a:latin typeface="Times New Roman" pitchFamily="18" charset="0"/>
                <a:cs typeface="Times New Roman" pitchFamily="18" charset="0"/>
              </a:rPr>
              <a:t>. Переодевшись мальчишкой-нищим, хрупкая девочка бродила по вражеским тылам, запоминая расположение боевой техники, постов охраны, штабов, узлов связи. Взрослым никогда не удалось бы так ловко обманывать бдительность врага. В 1944 г. в бою у эстонского хутора Юта </a:t>
            </a:r>
            <a:r>
              <a:rPr lang="ru-RU" sz="1600" dirty="0" err="1">
                <a:latin typeface="Times New Roman" pitchFamily="18" charset="0"/>
                <a:cs typeface="Times New Roman" pitchFamily="18" charset="0"/>
              </a:rPr>
              <a:t>Бондаровская</a:t>
            </a:r>
            <a:r>
              <a:rPr lang="ru-RU" sz="1600" dirty="0">
                <a:latin typeface="Times New Roman" pitchFamily="18" charset="0"/>
                <a:cs typeface="Times New Roman" pitchFamily="18" charset="0"/>
              </a:rPr>
              <a:t> пала смертью храбрых вместе со своими старшими товарищами. Юта посмертно награждена орденами Отечественной войны 1-й степени и медалью «Партизану Отечественной войны» 1-й степени.</a:t>
            </a:r>
            <a:r>
              <a:rPr lang="ru-RU" dirty="0" smtClean="0"/>
              <a:t/>
            </a:r>
            <a:br>
              <a:rPr lang="ru-RU" dirty="0" smtClean="0"/>
            </a:br>
            <a:endParaRPr lang="ru-RU" dirty="0"/>
          </a:p>
        </p:txBody>
      </p:sp>
      <p:sp>
        <p:nvSpPr>
          <p:cNvPr id="8194" name="AutoShape 2" descr="Пишичитай: Их подвиг не забыт! Пионеры-герои: Юта Бондаровская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196" name="AutoShape 4" descr="Пишичитай: Их подвиг не забыт! Пионеры-герои: Юта Бондаровская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197" name="Picture 5" descr="C:\Users\маша\Desktop\Новая папка (5)\Uta-Bondarovskaya.jpg"/>
          <p:cNvPicPr>
            <a:picLocks noChangeAspect="1" noChangeArrowheads="1"/>
          </p:cNvPicPr>
          <p:nvPr/>
        </p:nvPicPr>
        <p:blipFill>
          <a:blip r:embed="rId3"/>
          <a:srcRect/>
          <a:stretch>
            <a:fillRect/>
          </a:stretch>
        </p:blipFill>
        <p:spPr bwMode="auto">
          <a:xfrm>
            <a:off x="2000232" y="571480"/>
            <a:ext cx="1928826" cy="2755466"/>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wedge">
                                      <p:cBhvr>
                                        <p:cTn id="7" dur="2000"/>
                                        <p:tgtEl>
                                          <p:spTgt spid="8197"/>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000628" y="357166"/>
            <a:ext cx="3070800" cy="655200"/>
          </a:xfrm>
          <a:prstGeom prst="rect">
            <a:avLst/>
          </a:prstGeom>
        </p:spPr>
        <p:txBody>
          <a:bodyPr wrap="squar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Володя Дубинин</a:t>
            </a:r>
            <a:b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b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pic>
        <p:nvPicPr>
          <p:cNvPr id="10241" name="Picture 1" descr="C:\Users\маша\Desktop\Новая папка (5)\Без названия (12).jpg"/>
          <p:cNvPicPr>
            <a:picLocks noChangeAspect="1" noChangeArrowheads="1"/>
          </p:cNvPicPr>
          <p:nvPr/>
        </p:nvPicPr>
        <p:blipFill>
          <a:blip r:embed="rId3"/>
          <a:srcRect/>
          <a:stretch>
            <a:fillRect/>
          </a:stretch>
        </p:blipFill>
        <p:spPr bwMode="auto">
          <a:xfrm>
            <a:off x="1857356" y="857232"/>
            <a:ext cx="2304150" cy="3088036"/>
          </a:xfrm>
          <a:prstGeom prst="rect">
            <a:avLst/>
          </a:prstGeom>
          <a:noFill/>
        </p:spPr>
      </p:pic>
      <p:sp>
        <p:nvSpPr>
          <p:cNvPr id="5" name="Прямоугольник 4"/>
          <p:cNvSpPr/>
          <p:nvPr/>
        </p:nvSpPr>
        <p:spPr>
          <a:xfrm>
            <a:off x="1785902" y="4071942"/>
            <a:ext cx="7358098" cy="2308324"/>
          </a:xfrm>
          <a:prstGeom prst="rect">
            <a:avLst/>
          </a:prstGeom>
        </p:spPr>
        <p:txBody>
          <a:bodyPr wrap="square">
            <a:spAutoFit/>
          </a:bodyPr>
          <a:lstStyle/>
          <a:p>
            <a:r>
              <a:rPr lang="ru-RU" sz="1600" dirty="0">
                <a:latin typeface="Times New Roman" pitchFamily="18" charset="0"/>
                <a:cs typeface="Times New Roman" pitchFamily="18" charset="0"/>
              </a:rPr>
              <a:t>О нем рассказывали легенды: как Володя водил за нос целый отряд гитлеровцев, выслеживающих партизан в крымских каменоломнях; как проскальзывал тенью мимо усиленных постов врага; как мог запомнить с точностью до одного солдата численность сразу нескольких гитлеровских подразделений, расположенных в разных местах… Володя был любимцем партизан, их общим сыном. Но война есть война, она не щадит ни взрослых, ни детей. Юный разведчик погиб, подорвавшись на фашистской мине, когда возвращался с очередного задания. Командующий Крымским фронтом, узнав о гибели Володи Дубинина, отдал приказ наградить посмертно юного патриота орденом Красного Знамени.</a:t>
            </a:r>
          </a:p>
        </p:txBody>
      </p:sp>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0241"/>
                                        </p:tgtEl>
                                        <p:attrNameLst>
                                          <p:attrName>style.visibility</p:attrName>
                                        </p:attrNameLst>
                                      </p:cBhvr>
                                      <p:to>
                                        <p:strVal val="visible"/>
                                      </p:to>
                                    </p:set>
                                    <p:animEffect transition="in" filter="wedge">
                                      <p:cBhvr>
                                        <p:cTn id="7" dur="2000"/>
                                        <p:tgtEl>
                                          <p:spTgt spid="10241"/>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357818" y="571480"/>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Саша Ковалев</a:t>
            </a:r>
          </a:p>
        </p:txBody>
      </p:sp>
      <p:sp>
        <p:nvSpPr>
          <p:cNvPr id="4" name="Прямоугольник 3"/>
          <p:cNvSpPr/>
          <p:nvPr/>
        </p:nvSpPr>
        <p:spPr>
          <a:xfrm>
            <a:off x="2000232" y="3786190"/>
            <a:ext cx="6929470" cy="2862322"/>
          </a:xfrm>
          <a:prstGeom prst="rect">
            <a:avLst/>
          </a:prstGeom>
        </p:spPr>
        <p:txBody>
          <a:bodyPr wrap="square">
            <a:spAutoFit/>
          </a:bodyPr>
          <a:lstStyle/>
          <a:p>
            <a:r>
              <a:rPr lang="ru-RU" sz="1600" dirty="0">
                <a:latin typeface="Times New Roman" pitchFamily="18" charset="0"/>
                <a:cs typeface="Times New Roman" pitchFamily="18" charset="0"/>
              </a:rPr>
              <a:t>Он был выпускником </a:t>
            </a:r>
            <a:r>
              <a:rPr lang="ru-RU" sz="1600" dirty="0" err="1">
                <a:latin typeface="Times New Roman" pitchFamily="18" charset="0"/>
                <a:cs typeface="Times New Roman" pitchFamily="18" charset="0"/>
              </a:rPr>
              <a:t>Соловецкой</a:t>
            </a:r>
            <a:r>
              <a:rPr lang="ru-RU" sz="1600" dirty="0">
                <a:latin typeface="Times New Roman" pitchFamily="18" charset="0"/>
                <a:cs typeface="Times New Roman" pitchFamily="18" charset="0"/>
              </a:rPr>
              <a:t> школы юнг. Свой первый орден - </a:t>
            </a:r>
            <a:r>
              <a:rPr lang="ru-RU" sz="1600" dirty="0" err="1">
                <a:latin typeface="Times New Roman" pitchFamily="18" charset="0"/>
                <a:cs typeface="Times New Roman" pitchFamily="18" charset="0"/>
              </a:rPr>
              <a:t>орден</a:t>
            </a:r>
            <a:r>
              <a:rPr lang="ru-RU" sz="1600" dirty="0">
                <a:latin typeface="Times New Roman" pitchFamily="18" charset="0"/>
                <a:cs typeface="Times New Roman" pitchFamily="18" charset="0"/>
              </a:rPr>
              <a:t> Красной Звезды - Саша Ковалев получил за то, что моторы его торпедного катера № 209 Северного флота ни разу не подвели во время 20 боевых выходов в море. Второй награды, </a:t>
            </a:r>
            <a:r>
              <a:rPr lang="ru-RU" sz="1600" dirty="0" smtClean="0">
                <a:latin typeface="Times New Roman" pitchFamily="18" charset="0"/>
                <a:cs typeface="Times New Roman" pitchFamily="18" charset="0"/>
              </a:rPr>
              <a:t>посмертной</a:t>
            </a:r>
            <a:r>
              <a:rPr lang="ru-RU" sz="1600" dirty="0">
                <a:latin typeface="Times New Roman" pitchFamily="18" charset="0"/>
                <a:cs typeface="Times New Roman" pitchFamily="18" charset="0"/>
              </a:rPr>
              <a:t>, - ордена Отечественной войны 1-й степени - юный моряк был удостоен за подвиг, которым вправе гордиться взрослый человек. Это было в мае 1944 г. Атакуя фашистский транспортный корабль, катер Ковалева получил от осколка снаряда пробоину коллектора. Из разорванного кожуха била кипящая вода, мотор мог заглохнуть в любую минуту. Тогда Ковалев закрыл пробоину своим телом. На помощь ему подоспели др</a:t>
            </a:r>
            <a:r>
              <a:rPr lang="ru-RU" dirty="0"/>
              <a:t>угие моряки, катер сохранил ход. Но Саша погиб. Ему было 15 лет.</a:t>
            </a:r>
          </a:p>
        </p:txBody>
      </p:sp>
      <p:pic>
        <p:nvPicPr>
          <p:cNvPr id="9217" name="Picture 1" descr="C:\Users\маша\Desktop\Новая папка (5)\sasha_kovalev.jpg"/>
          <p:cNvPicPr>
            <a:picLocks noChangeAspect="1" noChangeArrowheads="1"/>
          </p:cNvPicPr>
          <p:nvPr/>
        </p:nvPicPr>
        <p:blipFill>
          <a:blip r:embed="rId3"/>
          <a:srcRect/>
          <a:stretch>
            <a:fillRect/>
          </a:stretch>
        </p:blipFill>
        <p:spPr bwMode="auto">
          <a:xfrm>
            <a:off x="2285984" y="642918"/>
            <a:ext cx="1945946" cy="2918919"/>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9217"/>
                                        </p:tgtEl>
                                        <p:attrNameLst>
                                          <p:attrName>style.visibility</p:attrName>
                                        </p:attrNameLst>
                                      </p:cBhvr>
                                      <p:to>
                                        <p:strVal val="visible"/>
                                      </p:to>
                                    </p:set>
                                    <p:animEffect transition="in" filter="wedge">
                                      <p:cBhvr>
                                        <p:cTn id="7" dur="2000"/>
                                        <p:tgtEl>
                                          <p:spTgt spid="9217"/>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4714876" y="642918"/>
            <a:ext cx="3070800" cy="655200"/>
          </a:xfrm>
          <a:prstGeom prst="rect">
            <a:avLst/>
          </a:prstGeom>
        </p:spPr>
        <p:txBody>
          <a:bodyPr wrap="squar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Нина </a:t>
            </a:r>
            <a:r>
              <a:rPr lang="ru-RU"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Куковерова</a:t>
            </a:r>
            <a:r>
              <a:rPr lang="ru-RU" b="1" dirty="0"/>
              <a:t/>
            </a:r>
            <a:br>
              <a:rPr lang="ru-RU" b="1" dirty="0"/>
            </a:br>
            <a:endParaRPr lang="ru-RU" dirty="0"/>
          </a:p>
        </p:txBody>
      </p:sp>
      <p:sp>
        <p:nvSpPr>
          <p:cNvPr id="4" name="Прямоугольник 3"/>
          <p:cNvSpPr/>
          <p:nvPr/>
        </p:nvSpPr>
        <p:spPr>
          <a:xfrm>
            <a:off x="1428728" y="3643314"/>
            <a:ext cx="7715272" cy="3046988"/>
          </a:xfrm>
          <a:prstGeom prst="rect">
            <a:avLst/>
          </a:prstGeom>
        </p:spPr>
        <p:txBody>
          <a:bodyPr wrap="square">
            <a:spAutoFit/>
          </a:bodyPr>
          <a:lstStyle/>
          <a:p>
            <a:r>
              <a:rPr lang="ru-RU" sz="1600" dirty="0">
                <a:latin typeface="Times New Roman" pitchFamily="18" charset="0"/>
                <a:cs typeface="Times New Roman" pitchFamily="18" charset="0"/>
              </a:rPr>
              <a:t>Свою войну с гитлеровцами она начала с распространения листовок в оккупированном врагами поселке. В ее листовках были правдивые сводки с фронтов, которые вселяли в людей веру в победу. Партизаны доверили Нине разведывательную работу. Она отлично справлялась со всеми заданиями. Гитлеровцы решили покончить с партизанами. В одну из деревень вошел карательный отряд. Но его точная численность и вооружение не были известны партизанам. Нина вызвалась разведать силы врага. Она запомнила все: где и сколько часовых, где хранятся боеприпасы, сколько у карателей пулеметов. Эти сведения помогли партизанам разгромить врага.</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Во время выполнения очередного задания Нину выдал предатель. Ее пытали. Не добившись от Нины ничего, фашисты расстреляли девочку. Нина </a:t>
            </a:r>
            <a:r>
              <a:rPr lang="ru-RU" sz="1600" dirty="0" err="1">
                <a:latin typeface="Times New Roman" pitchFamily="18" charset="0"/>
                <a:cs typeface="Times New Roman" pitchFamily="18" charset="0"/>
              </a:rPr>
              <a:t>Куковерова</a:t>
            </a:r>
            <a:r>
              <a:rPr lang="ru-RU" sz="1600" dirty="0">
                <a:latin typeface="Times New Roman" pitchFamily="18" charset="0"/>
                <a:cs typeface="Times New Roman" pitchFamily="18" charset="0"/>
              </a:rPr>
              <a:t> посмертно награждена орденом Отечественной войны 1-й степени.</a:t>
            </a:r>
          </a:p>
        </p:txBody>
      </p:sp>
      <p:pic>
        <p:nvPicPr>
          <p:cNvPr id="12289" name="Picture 1" descr="C:\Users\маша\Desktop\Новая папка (5)\Без названия (13).jpg"/>
          <p:cNvPicPr>
            <a:picLocks noChangeAspect="1" noChangeArrowheads="1"/>
          </p:cNvPicPr>
          <p:nvPr/>
        </p:nvPicPr>
        <p:blipFill>
          <a:blip r:embed="rId3"/>
          <a:srcRect/>
          <a:stretch>
            <a:fillRect/>
          </a:stretch>
        </p:blipFill>
        <p:spPr bwMode="auto">
          <a:xfrm>
            <a:off x="2071670" y="656147"/>
            <a:ext cx="2000264" cy="2815187"/>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wedge">
                                      <p:cBhvr>
                                        <p:cTn id="7" dur="2000"/>
                                        <p:tgtEl>
                                          <p:spTgt spid="12289"/>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214942" y="571480"/>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Маркс Кротов</a:t>
            </a:r>
          </a:p>
        </p:txBody>
      </p:sp>
      <p:sp>
        <p:nvSpPr>
          <p:cNvPr id="4" name="Прямоугольник 3"/>
          <p:cNvSpPr/>
          <p:nvPr/>
        </p:nvSpPr>
        <p:spPr>
          <a:xfrm>
            <a:off x="1214414" y="3357562"/>
            <a:ext cx="7786726" cy="3293209"/>
          </a:xfrm>
          <a:prstGeom prst="rect">
            <a:avLst/>
          </a:prstGeom>
        </p:spPr>
        <p:txBody>
          <a:bodyPr wrap="square">
            <a:spAutoFit/>
          </a:bodyPr>
          <a:lstStyle/>
          <a:p>
            <a:r>
              <a:rPr lang="ru-RU" sz="1600" dirty="0">
                <a:latin typeface="Times New Roman" pitchFamily="18" charset="0"/>
                <a:cs typeface="Times New Roman" pitchFamily="18" charset="0"/>
              </a:rPr>
              <a:t>Этому мальчику со столь выразительным именем были бесконечно благодарны наши летчики, которым приказали разбомбить вражеский аэродром. Аэродром находился в Ленинградской области, под Тосно, и тщательно охранялся гитлеровцами. Но Марксу Кротову удалось незаметно подобраться к аэродрому и подать нашим летчикам световой сигнал.</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Ориентируясь на этот сигнал, бомбардировщики точно атаковали цели и уничтожили десятки вражеских самолетов. А до этого Маркс собирал для партизанского отряда продовольствие и передавал его лесным бойцам.</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Маркса Кротова схватил гитлеровский патруль, когда он в очередной раз вместе с другими школьниками наводил на цель наши бомбардировщики. Мальчик был казнен на берегу озера Белого в феврале 1942 г.</a:t>
            </a:r>
          </a:p>
        </p:txBody>
      </p:sp>
      <p:pic>
        <p:nvPicPr>
          <p:cNvPr id="13313" name="Picture 1" descr="C:\Users\маша\Desktop\Новая папка (5)\Без названия (14).jpg"/>
          <p:cNvPicPr>
            <a:picLocks noChangeAspect="1" noChangeArrowheads="1"/>
          </p:cNvPicPr>
          <p:nvPr/>
        </p:nvPicPr>
        <p:blipFill>
          <a:blip r:embed="rId3"/>
          <a:srcRect/>
          <a:stretch>
            <a:fillRect/>
          </a:stretch>
        </p:blipFill>
        <p:spPr bwMode="auto">
          <a:xfrm>
            <a:off x="2071670" y="571480"/>
            <a:ext cx="2000264" cy="2825770"/>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wedge">
                                      <p:cBhvr>
                                        <p:cTn id="7" dur="2000"/>
                                        <p:tgtEl>
                                          <p:spTgt spid="13313"/>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214942" y="357166"/>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Альберт </a:t>
            </a:r>
            <a:r>
              <a:rPr lang="ru-RU"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Купша</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4" name="Прямоугольник 3"/>
          <p:cNvSpPr/>
          <p:nvPr/>
        </p:nvSpPr>
        <p:spPr>
          <a:xfrm>
            <a:off x="1857356" y="3571876"/>
            <a:ext cx="6786578" cy="2585323"/>
          </a:xfrm>
          <a:prstGeom prst="rect">
            <a:avLst/>
          </a:prstGeom>
        </p:spPr>
        <p:txBody>
          <a:bodyPr wrap="square">
            <a:spAutoFit/>
          </a:bodyPr>
          <a:lstStyle/>
          <a:p>
            <a:r>
              <a:rPr lang="ru-RU" sz="1600" dirty="0">
                <a:latin typeface="Times New Roman" pitchFamily="18" charset="0"/>
                <a:cs typeface="Times New Roman" pitchFamily="18" charset="0"/>
              </a:rPr>
              <a:t>Альберт был ровесником и товарищем Маркса Кротова, о котором мы уже рассказали. Вместе с ними мстил захватчикам Коля Рыжов. Ребята собирали оружие, передавали его партизанам, выводили из окружения бойцов Красной Армии. Но главный свой подвиг они совершили в новогоднюю ночь 1942 г. По заданию партизанского командира мальчики пробрались к гитлеровскому аэродрому и, подавая световые сигналы, вывели на цель наши бомбардировщики. Самолеты врага были уничтожены. Гитлеровцы выследили патриотов и после допросов и пыток расстреляли их на берегу озера Белого.</a:t>
            </a:r>
            <a:r>
              <a:rPr lang="ru-RU" dirty="0" smtClean="0"/>
              <a:t/>
            </a:r>
            <a:br>
              <a:rPr lang="ru-RU" dirty="0" smtClean="0"/>
            </a:br>
            <a:endParaRPr lang="ru-RU" dirty="0"/>
          </a:p>
        </p:txBody>
      </p:sp>
      <p:pic>
        <p:nvPicPr>
          <p:cNvPr id="14337" name="Picture 1" descr="C:\Users\маша\Desktop\Новая папка (5)\Без названия (15).jpg"/>
          <p:cNvPicPr>
            <a:picLocks noChangeAspect="1" noChangeArrowheads="1"/>
          </p:cNvPicPr>
          <p:nvPr/>
        </p:nvPicPr>
        <p:blipFill>
          <a:blip r:embed="rId3"/>
          <a:srcRect/>
          <a:stretch>
            <a:fillRect/>
          </a:stretch>
        </p:blipFill>
        <p:spPr bwMode="auto">
          <a:xfrm>
            <a:off x="2071670" y="642918"/>
            <a:ext cx="2071702" cy="2911580"/>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wedge">
                                      <p:cBhvr>
                                        <p:cTn id="7" dur="2000"/>
                                        <p:tgtEl>
                                          <p:spTgt spid="14337"/>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143504" y="428604"/>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Саша Кондратьев</a:t>
            </a:r>
          </a:p>
        </p:txBody>
      </p:sp>
      <p:sp>
        <p:nvSpPr>
          <p:cNvPr id="4" name="Прямоугольник 3"/>
          <p:cNvSpPr/>
          <p:nvPr/>
        </p:nvSpPr>
        <p:spPr>
          <a:xfrm>
            <a:off x="1857340" y="3564791"/>
            <a:ext cx="7286660" cy="3293209"/>
          </a:xfrm>
          <a:prstGeom prst="rect">
            <a:avLst/>
          </a:prstGeom>
        </p:spPr>
        <p:txBody>
          <a:bodyPr wrap="square">
            <a:spAutoFit/>
          </a:bodyPr>
          <a:lstStyle/>
          <a:p>
            <a:r>
              <a:rPr lang="ru-RU" sz="1600" dirty="0">
                <a:latin typeface="Times New Roman" pitchFamily="18" charset="0"/>
                <a:cs typeface="Times New Roman" pitchFamily="18" charset="0"/>
              </a:rPr>
              <a:t>Не всех юных героев за их мужество награждали орденами и медалями. Многие, совершив свой подвиг, по разным причинам не попадали в наградные списки. Но не ради орденов сражались с врагом мальчишки и девчонки, у них была другая цель - рассчитаться с оккупантами за страдающую Родину.</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В июле 1941 г. Саша Кондратьев и его товарищи из деревни </a:t>
            </a:r>
            <a:r>
              <a:rPr lang="ru-RU" sz="1600" dirty="0" err="1">
                <a:latin typeface="Times New Roman" pitchFamily="18" charset="0"/>
                <a:cs typeface="Times New Roman" pitchFamily="18" charset="0"/>
              </a:rPr>
              <a:t>Голубково</a:t>
            </a:r>
            <a:r>
              <a:rPr lang="ru-RU" sz="1600" dirty="0">
                <a:latin typeface="Times New Roman" pitchFamily="18" charset="0"/>
                <a:cs typeface="Times New Roman" pitchFamily="18" charset="0"/>
              </a:rPr>
              <a:t> создали свой отряд мстителей. Ребята раздобыли оружие и начали действовать. Сначала они взорвали мост на дороге, по которой гитлеровцы перебрасывали подкрепление. Потом разрушили дом, в котором враги устроили казарму, а вскоре подожгли мельницу, где гитлеровцы мололи зерно. Последней акцией отряда Саши Кондратьева стал обстрел вражеского самолета, кружившего над </a:t>
            </a:r>
            <a:r>
              <a:rPr lang="ru-RU" sz="1600" dirty="0" err="1">
                <a:latin typeface="Times New Roman" pitchFamily="18" charset="0"/>
                <a:cs typeface="Times New Roman" pitchFamily="18" charset="0"/>
              </a:rPr>
              <a:t>Череменецким</a:t>
            </a:r>
            <a:r>
              <a:rPr lang="ru-RU" sz="1600" dirty="0">
                <a:latin typeface="Times New Roman" pitchFamily="18" charset="0"/>
                <a:cs typeface="Times New Roman" pitchFamily="18" charset="0"/>
              </a:rPr>
              <a:t> озером. Гитлеровцы выследили юных патриотов и схватили их. После кровавого допроса, ребят повесили на площади в Луге.</a:t>
            </a:r>
          </a:p>
        </p:txBody>
      </p:sp>
      <p:pic>
        <p:nvPicPr>
          <p:cNvPr id="28674" name="Picture 2" descr="C:\Users\маша\Desktop\Новая папка (5)\09d03d4591193e7838cf76a57516e739.jpg"/>
          <p:cNvPicPr>
            <a:picLocks noChangeAspect="1" noChangeArrowheads="1"/>
          </p:cNvPicPr>
          <p:nvPr/>
        </p:nvPicPr>
        <p:blipFill>
          <a:blip r:embed="rId3"/>
          <a:srcRect/>
          <a:stretch>
            <a:fillRect/>
          </a:stretch>
        </p:blipFill>
        <p:spPr bwMode="auto">
          <a:xfrm>
            <a:off x="2285984" y="551660"/>
            <a:ext cx="2071702" cy="2953503"/>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wedge">
                                      <p:cBhvr>
                                        <p:cTn id="7" dur="2000"/>
                                        <p:tgtEl>
                                          <p:spTgt spid="28674"/>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4929190" y="357166"/>
            <a:ext cx="3070800" cy="655200"/>
          </a:xfrm>
          <a:prstGeom prst="rect">
            <a:avLst/>
          </a:prstGeom>
        </p:spPr>
        <p:txBody>
          <a:bodyPr wrap="squar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Лара </a:t>
            </a:r>
            <a:r>
              <a:rPr lang="ru-RU"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Михеенко</a:t>
            </a:r>
            <a:r>
              <a:rPr lang="ru-RU" b="1" dirty="0"/>
              <a:t/>
            </a:r>
            <a:br>
              <a:rPr lang="ru-RU" b="1" dirty="0"/>
            </a:br>
            <a:endParaRPr lang="ru-RU" dirty="0"/>
          </a:p>
        </p:txBody>
      </p:sp>
      <p:sp>
        <p:nvSpPr>
          <p:cNvPr id="4" name="Прямоугольник 3"/>
          <p:cNvSpPr/>
          <p:nvPr/>
        </p:nvSpPr>
        <p:spPr>
          <a:xfrm>
            <a:off x="1785918" y="3564791"/>
            <a:ext cx="7000908" cy="3293209"/>
          </a:xfrm>
          <a:prstGeom prst="rect">
            <a:avLst/>
          </a:prstGeom>
        </p:spPr>
        <p:txBody>
          <a:bodyPr wrap="square">
            <a:spAutoFit/>
          </a:bodyPr>
          <a:lstStyle/>
          <a:p>
            <a:r>
              <a:rPr lang="ru-RU" sz="1600" dirty="0">
                <a:latin typeface="Times New Roman" pitchFamily="18" charset="0"/>
                <a:cs typeface="Times New Roman" pitchFamily="18" charset="0"/>
              </a:rPr>
              <a:t>Их судьбы похожи, как капли воды. Прерванная войной учеба, клятва мстить оккупантам до последнего вздоха, партизанские будни, разведывательные рейды по вражеским тылам, засады, взрывы эшелонов. Разве что смерть была разной. Кому-то выпадала </a:t>
            </a:r>
            <a:r>
              <a:rPr lang="ru-RU" sz="1600" dirty="0" err="1">
                <a:latin typeface="Times New Roman" pitchFamily="18" charset="0"/>
                <a:cs typeface="Times New Roman" pitchFamily="18" charset="0"/>
              </a:rPr>
              <a:t>прилюдная</a:t>
            </a:r>
            <a:r>
              <a:rPr lang="ru-RU" sz="1600" dirty="0">
                <a:latin typeface="Times New Roman" pitchFamily="18" charset="0"/>
                <a:cs typeface="Times New Roman" pitchFamily="18" charset="0"/>
              </a:rPr>
              <a:t> казнь, кому-то выстрел в затылок в глухом подвале.</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Лара </a:t>
            </a:r>
            <a:r>
              <a:rPr lang="ru-RU" sz="1600" dirty="0" err="1">
                <a:latin typeface="Times New Roman" pitchFamily="18" charset="0"/>
                <a:cs typeface="Times New Roman" pitchFamily="18" charset="0"/>
              </a:rPr>
              <a:t>Михеенко</a:t>
            </a:r>
            <a:r>
              <a:rPr lang="ru-RU" sz="1600" dirty="0">
                <a:latin typeface="Times New Roman" pitchFamily="18" charset="0"/>
                <a:cs typeface="Times New Roman" pitchFamily="18" charset="0"/>
              </a:rPr>
              <a:t> стала партизанкой-разведчицей. Выведывала расположение вражеских батарей, считала машины, двигавшиеся по большаку в сторону фронта, запоминала, какие поезда, с каким грузом приходят на станцию Пустошка. Лару выдал предатель. Гестаповцы не делали скидок на возраст - после бесплодного допроса девочку расстреляли. Это случилось 4 ноября 1943 г. Лару </a:t>
            </a:r>
            <a:r>
              <a:rPr lang="ru-RU" sz="1600" dirty="0" err="1">
                <a:latin typeface="Times New Roman" pitchFamily="18" charset="0"/>
                <a:cs typeface="Times New Roman" pitchFamily="18" charset="0"/>
              </a:rPr>
              <a:t>Михеенко</a:t>
            </a:r>
            <a:r>
              <a:rPr lang="ru-RU" sz="1600" dirty="0">
                <a:latin typeface="Times New Roman" pitchFamily="18" charset="0"/>
                <a:cs typeface="Times New Roman" pitchFamily="18" charset="0"/>
              </a:rPr>
              <a:t> посмертно наградили орденом Отечественной войны 1-й степени.</a:t>
            </a:r>
          </a:p>
        </p:txBody>
      </p:sp>
      <p:pic>
        <p:nvPicPr>
          <p:cNvPr id="5" name="Picture 2" descr="C:\Users\маша\Desktop\Новая папка (5)\Без названия (16).jpg"/>
          <p:cNvPicPr>
            <a:picLocks noChangeAspect="1" noChangeArrowheads="1"/>
          </p:cNvPicPr>
          <p:nvPr/>
        </p:nvPicPr>
        <p:blipFill>
          <a:blip r:embed="rId3"/>
          <a:srcRect/>
          <a:stretch>
            <a:fillRect/>
          </a:stretch>
        </p:blipFill>
        <p:spPr bwMode="auto">
          <a:xfrm>
            <a:off x="2143108" y="571480"/>
            <a:ext cx="2071702" cy="2837799"/>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000628" y="642918"/>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Шура </a:t>
            </a:r>
            <a:r>
              <a:rPr lang="ru-RU"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Кобер</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5" name="Прямоугольник 4"/>
          <p:cNvSpPr/>
          <p:nvPr/>
        </p:nvSpPr>
        <p:spPr>
          <a:xfrm>
            <a:off x="1571604" y="3500438"/>
            <a:ext cx="7215222" cy="3108543"/>
          </a:xfrm>
          <a:prstGeom prst="rect">
            <a:avLst/>
          </a:prstGeom>
        </p:spPr>
        <p:txBody>
          <a:bodyPr wrap="square">
            <a:spAutoFit/>
          </a:bodyPr>
          <a:lstStyle/>
          <a:p>
            <a:r>
              <a:rPr lang="ru-RU" sz="1600" dirty="0">
                <a:latin typeface="Times New Roman" pitchFamily="18" charset="0"/>
                <a:cs typeface="Times New Roman" pitchFamily="18" charset="0"/>
              </a:rPr>
              <a:t>Николаевский школьник Шура </a:t>
            </a:r>
            <a:r>
              <a:rPr lang="ru-RU" sz="1600" dirty="0" err="1">
                <a:latin typeface="Times New Roman" pitchFamily="18" charset="0"/>
                <a:cs typeface="Times New Roman" pitchFamily="18" charset="0"/>
              </a:rPr>
              <a:t>Кобер</a:t>
            </a:r>
            <a:r>
              <a:rPr lang="ru-RU" sz="1600" dirty="0">
                <a:latin typeface="Times New Roman" pitchFamily="18" charset="0"/>
                <a:cs typeface="Times New Roman" pitchFamily="18" charset="0"/>
              </a:rPr>
              <a:t> в первые же дни оккупации города, где он жил, вступил в подпольную организацию. Его задачей была разведка передислокации гитлеровских войск. Шура выполнял каждое задание быстро и точно. Когда в партизанском отряде вышел из строя радиопередатчик, Шуре поручили перебраться через линию фронта и связаться с Москвой. Что такое переход линии фронта, знают только те, кто это делал: бесчисленные посты, засады, риск попасть под огонь как чужих, так и своих. Шура, успешно преодолев все препятствия, принес бесценные сведения о расположении гитлеровских войск в прифронтовой полосе. Через какое-то время он вернулся к партизанам, вновь перейдя линию фронта. Воевал. Ходил в разведку. В ноябре 1942 г. мальчика выдал провокатор. </a:t>
            </a:r>
            <a:r>
              <a:rPr lang="ru-RU" dirty="0"/>
              <a:t>В числе 10 подпольщиков он был казнен на городской площади.</a:t>
            </a:r>
          </a:p>
        </p:txBody>
      </p:sp>
      <p:pic>
        <p:nvPicPr>
          <p:cNvPr id="29699" name="Picture 3" descr="C:\Users\маша\Desktop\Новая папка (5)\shura_kober.jpg"/>
          <p:cNvPicPr>
            <a:picLocks noChangeAspect="1" noChangeArrowheads="1"/>
          </p:cNvPicPr>
          <p:nvPr/>
        </p:nvPicPr>
        <p:blipFill>
          <a:blip r:embed="rId3"/>
          <a:srcRect/>
          <a:stretch>
            <a:fillRect/>
          </a:stretch>
        </p:blipFill>
        <p:spPr bwMode="auto">
          <a:xfrm>
            <a:off x="2214546" y="785794"/>
            <a:ext cx="1945946" cy="2695135"/>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wedge">
                                      <p:cBhvr>
                                        <p:cTn id="7" dur="2000"/>
                                        <p:tgtEl>
                                          <p:spTgt spid="29699"/>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4786314" y="642918"/>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Саша Бородулин</a:t>
            </a:r>
          </a:p>
        </p:txBody>
      </p:sp>
      <p:sp>
        <p:nvSpPr>
          <p:cNvPr id="4" name="Прямоугольник 3"/>
          <p:cNvSpPr/>
          <p:nvPr/>
        </p:nvSpPr>
        <p:spPr>
          <a:xfrm>
            <a:off x="1714464" y="3786190"/>
            <a:ext cx="7429536" cy="2800767"/>
          </a:xfrm>
          <a:prstGeom prst="rect">
            <a:avLst/>
          </a:prstGeom>
        </p:spPr>
        <p:txBody>
          <a:bodyPr wrap="square">
            <a:spAutoFit/>
          </a:bodyPr>
          <a:lstStyle/>
          <a:p>
            <a:r>
              <a:rPr lang="ru-RU" sz="1600" dirty="0">
                <a:latin typeface="Times New Roman" pitchFamily="18" charset="0"/>
                <a:cs typeface="Times New Roman" pitchFamily="18" charset="0"/>
              </a:rPr>
              <a:t>Уже зимой 1941-го он носил на гимнастерке орден Красного Знамени. Было за что. Саша вместе с партизанами дрался с гитлеровцами в открытом бою, участвовал в засадах, не раз ходил в разведку.</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Партизанам не повезло: каратели выследили отряд, взяли в кольцо. Трое суток партизаны уходили от преследования, прорывали окружение. Но каратели вновь и вновь преграждали им путь. Тогда командир отряда вызвал 5 добровольцев, которые должны были огнем прикрыть отход основных партизанских сил. На призыв командира Саша Бородулин шагнул из строя первым. Отважной пятерке удалось на какое-то время задержать карателей. Но партизаны были обречены. Последним погиб Саша, шагнув навстречу врагам с гранатой в руках.</a:t>
            </a:r>
            <a:endParaRPr lang="ru-RU" dirty="0">
              <a:latin typeface="Times New Roman" pitchFamily="18" charset="0"/>
              <a:cs typeface="Times New Roman" pitchFamily="18" charset="0"/>
            </a:endParaRPr>
          </a:p>
        </p:txBody>
      </p:sp>
      <p:pic>
        <p:nvPicPr>
          <p:cNvPr id="30722" name="Picture 2" descr="C:\Users\маша\Desktop\Новая папка (5)\Без названия (17).jpg"/>
          <p:cNvPicPr>
            <a:picLocks noChangeAspect="1" noChangeArrowheads="1"/>
          </p:cNvPicPr>
          <p:nvPr/>
        </p:nvPicPr>
        <p:blipFill>
          <a:blip r:embed="rId3"/>
          <a:srcRect/>
          <a:stretch>
            <a:fillRect/>
          </a:stretch>
        </p:blipFill>
        <p:spPr bwMode="auto">
          <a:xfrm>
            <a:off x="2071670" y="928670"/>
            <a:ext cx="2143140" cy="2774116"/>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wedge">
                                      <p:cBhvr>
                                        <p:cTn id="7" dur="2000"/>
                                        <p:tgtEl>
                                          <p:spTgt spid="3072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TextBox 3"/>
          <p:cNvSpPr txBox="1"/>
          <p:nvPr/>
        </p:nvSpPr>
        <p:spPr>
          <a:xfrm>
            <a:off x="1714480" y="117693"/>
            <a:ext cx="7215238" cy="6740307"/>
          </a:xfrm>
          <a:prstGeom prst="rect">
            <a:avLst/>
          </a:prstGeom>
          <a:noFill/>
        </p:spPr>
        <p:txBody>
          <a:bodyPr wrap="square" rtlCol="0">
            <a:spAutoFit/>
          </a:bodyPr>
          <a:lstStyle/>
          <a:p>
            <a:r>
              <a:rPr lang="ru-RU" sz="3600" b="1" dirty="0" smtClean="0">
                <a:solidFill>
                  <a:srgbClr val="FF0000"/>
                </a:solidFill>
                <a:latin typeface="Times New Roman" pitchFamily="18" charset="0"/>
                <a:cs typeface="Times New Roman" pitchFamily="18" charset="0"/>
              </a:rPr>
              <a:t>Когда </a:t>
            </a:r>
            <a:r>
              <a:rPr lang="ru-RU" sz="3600" b="1" dirty="0" smtClean="0">
                <a:solidFill>
                  <a:srgbClr val="FF0000"/>
                </a:solidFill>
                <a:latin typeface="Times New Roman" pitchFamily="18" charset="0"/>
                <a:cs typeface="Times New Roman" pitchFamily="18" charset="0"/>
              </a:rPr>
              <a:t>началась Великая Отечественная война, в боевой строй встали не только взрослые мужчины и женщины. На защиту Родины поднялись тысячи мальчиков и девочек, твоих ровесников. Они порой делали то, что не под силу было сильным мужчинам</a:t>
            </a:r>
            <a:r>
              <a:rPr lang="ru-RU" sz="3600" b="1" dirty="0" smtClean="0">
                <a:solidFill>
                  <a:srgbClr val="FF0000"/>
                </a:solidFill>
                <a:latin typeface="Times New Roman" pitchFamily="18" charset="0"/>
                <a:cs typeface="Times New Roman" pitchFamily="18" charset="0"/>
              </a:rPr>
              <a:t>. </a:t>
            </a:r>
            <a:r>
              <a:rPr lang="ru-RU" sz="3600" b="1" dirty="0" smtClean="0">
                <a:solidFill>
                  <a:srgbClr val="FF0000"/>
                </a:solidFill>
                <a:latin typeface="Times New Roman" pitchFamily="18" charset="0"/>
                <a:cs typeface="Times New Roman" pitchFamily="18" charset="0"/>
              </a:rPr>
              <a:t>Они совершили истинный подвиг. И мы не можем не вспомнить имена юных патриотов.</a:t>
            </a:r>
            <a:endParaRPr lang="ru-RU" sz="3600" b="1" dirty="0">
              <a:solidFill>
                <a:srgbClr val="FF0000"/>
              </a:solidFill>
              <a:latin typeface="Times New Roman" pitchFamily="18" charset="0"/>
              <a:cs typeface="Times New Roman" pitchFamily="18" charset="0"/>
            </a:endParaRPr>
          </a:p>
        </p:txBody>
      </p:sp>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to="" calcmode="lin" valueType="num">
                                      <p:cBhvr>
                                        <p:cTn id="7" dur="1" fill="hold"/>
                                        <p:tgtEl>
                                          <p:spTgt spid="4">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143504" y="285728"/>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Витя Коробков</a:t>
            </a:r>
          </a:p>
        </p:txBody>
      </p:sp>
      <p:sp>
        <p:nvSpPr>
          <p:cNvPr id="4" name="Прямоугольник 3"/>
          <p:cNvSpPr/>
          <p:nvPr/>
        </p:nvSpPr>
        <p:spPr>
          <a:xfrm>
            <a:off x="1928794" y="3857628"/>
            <a:ext cx="6715156" cy="2339102"/>
          </a:xfrm>
          <a:prstGeom prst="rect">
            <a:avLst/>
          </a:prstGeom>
        </p:spPr>
        <p:txBody>
          <a:bodyPr wrap="square">
            <a:spAutoFit/>
          </a:bodyPr>
          <a:lstStyle/>
          <a:p>
            <a:r>
              <a:rPr lang="ru-RU" sz="1600" dirty="0">
                <a:latin typeface="Times New Roman" pitchFamily="18" charset="0"/>
                <a:cs typeface="Times New Roman" pitchFamily="18" charset="0"/>
              </a:rPr>
              <a:t>12-летний Витя был рядом со своим отцом, армейским разведчиком Михаилом Ивановичем Коробковым, действовавшим в Феодосии. Витя, чем мог, помогал отцу, выполнял его боевые поручения. Бывало, и сам проявлял инициативу: расклеивал листовки, добывал сведения о расположении вражеских частей. Его арестовали вместе с отцом 18 февраля 1944 г. До прихода наших войск оставалось совсем чуть-чуть. Коробковых бросили в </a:t>
            </a:r>
            <a:r>
              <a:rPr lang="ru-RU" sz="1600" dirty="0" err="1">
                <a:latin typeface="Times New Roman" pitchFamily="18" charset="0"/>
                <a:cs typeface="Times New Roman" pitchFamily="18" charset="0"/>
              </a:rPr>
              <a:t>старокрымскую</a:t>
            </a:r>
            <a:r>
              <a:rPr lang="ru-RU" sz="1600" dirty="0">
                <a:latin typeface="Times New Roman" pitchFamily="18" charset="0"/>
                <a:cs typeface="Times New Roman" pitchFamily="18" charset="0"/>
              </a:rPr>
              <a:t> тюрьму, 2 недели выбивали из разведчиков показания. Но все усилия гестаповцев оказались напрасными.</a:t>
            </a:r>
            <a:r>
              <a:rPr lang="ru-RU" dirty="0" smtClean="0"/>
              <a:t/>
            </a:r>
            <a:br>
              <a:rPr lang="ru-RU" dirty="0" smtClean="0"/>
            </a:br>
            <a:endParaRPr lang="ru-RU" dirty="0"/>
          </a:p>
        </p:txBody>
      </p:sp>
      <p:pic>
        <p:nvPicPr>
          <p:cNvPr id="31746" name="Picture 2" descr="C:\Users\маша\Desktop\Новая папка (5)\Без названия (18).jpg"/>
          <p:cNvPicPr>
            <a:picLocks noChangeAspect="1" noChangeArrowheads="1"/>
          </p:cNvPicPr>
          <p:nvPr/>
        </p:nvPicPr>
        <p:blipFill>
          <a:blip r:embed="rId3"/>
          <a:srcRect/>
          <a:stretch>
            <a:fillRect/>
          </a:stretch>
        </p:blipFill>
        <p:spPr bwMode="auto">
          <a:xfrm>
            <a:off x="2143108" y="714356"/>
            <a:ext cx="2143140" cy="2962246"/>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wedge">
                                      <p:cBhvr>
                                        <p:cTn id="7" dur="2000"/>
                                        <p:tgtEl>
                                          <p:spTgt spid="31746"/>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TextBox 2"/>
          <p:cNvSpPr txBox="1"/>
          <p:nvPr/>
        </p:nvSpPr>
        <p:spPr>
          <a:xfrm>
            <a:off x="3428992" y="357166"/>
            <a:ext cx="4071966" cy="789207"/>
          </a:xfrm>
          <a:prstGeom prst="rect">
            <a:avLst/>
          </a:prstGeom>
          <a:noFill/>
        </p:spPr>
        <p:txBody>
          <a:bodyPr wrap="square" rtlCol="0">
            <a:prstTxWarp prst="textPlain">
              <a:avLst/>
            </a:prstTxWarp>
            <a:spAutoFit/>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Источник выполнения </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4" name="TextBox 3"/>
          <p:cNvSpPr txBox="1"/>
          <p:nvPr/>
        </p:nvSpPr>
        <p:spPr>
          <a:xfrm>
            <a:off x="2357422" y="2714620"/>
            <a:ext cx="5072098" cy="646331"/>
          </a:xfrm>
          <a:prstGeom prst="rect">
            <a:avLst/>
          </a:prstGeom>
          <a:noFill/>
        </p:spPr>
        <p:txBody>
          <a:bodyPr wrap="square" rtlCol="0">
            <a:spAutoFit/>
          </a:bodyPr>
          <a:lstStyle/>
          <a:p>
            <a:r>
              <a:rPr lang="en-US" dirty="0" smtClean="0">
                <a:hlinkClick r:id="rId3"/>
              </a:rPr>
              <a:t>https://function.mil.ru/news_page/country/more.htm?id=10432310%40cmsArticle</a:t>
            </a:r>
            <a:endParaRPr lang="ru-RU" dirty="0"/>
          </a:p>
        </p:txBody>
      </p:sp>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4929190" y="428604"/>
            <a:ext cx="3070800" cy="655200"/>
          </a:xfrm>
          <a:prstGeom prst="rect">
            <a:avLst/>
          </a:prstGeom>
        </p:spPr>
        <p:txBody>
          <a:bodyPr wrap="none">
            <a:prstTxWarp prst="textPlain">
              <a:avLst/>
            </a:prstTxWarp>
            <a:spAutoFit/>
          </a:bodyPr>
          <a:lstStyle/>
          <a:p>
            <a:r>
              <a:rPr lang="ru-RU"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Марат </a:t>
            </a:r>
            <a:r>
              <a:rPr lang="ru-RU" sz="3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Казей</a:t>
            </a:r>
            <a:endParaRPr lang="ru-RU"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4" name="Прямоугольник 3"/>
          <p:cNvSpPr/>
          <p:nvPr/>
        </p:nvSpPr>
        <p:spPr>
          <a:xfrm>
            <a:off x="1785918" y="3780234"/>
            <a:ext cx="7000924" cy="3077766"/>
          </a:xfrm>
          <a:prstGeom prst="rect">
            <a:avLst/>
          </a:prstGeom>
        </p:spPr>
        <p:txBody>
          <a:bodyPr wrap="square">
            <a:spAutoFit/>
          </a:bodyPr>
          <a:lstStyle/>
          <a:p>
            <a:r>
              <a:rPr lang="ru-RU" sz="1600" dirty="0">
                <a:latin typeface="Times New Roman" pitchFamily="18" charset="0"/>
                <a:cs typeface="Times New Roman" pitchFamily="18" charset="0"/>
              </a:rPr>
              <a:t>Школьнику Марату </a:t>
            </a:r>
            <a:r>
              <a:rPr lang="ru-RU" sz="1600" dirty="0" err="1">
                <a:latin typeface="Times New Roman" pitchFamily="18" charset="0"/>
                <a:cs typeface="Times New Roman" pitchFamily="18" charset="0"/>
              </a:rPr>
              <a:t>Казею</a:t>
            </a:r>
            <a:r>
              <a:rPr lang="ru-RU" sz="1600" dirty="0">
                <a:latin typeface="Times New Roman" pitchFamily="18" charset="0"/>
                <a:cs typeface="Times New Roman" pitchFamily="18" charset="0"/>
              </a:rPr>
              <a:t> было чуть больше 13 лет, когда он ушел к партизанам вместе со своей сестрой. Марат стал разведчиком. Пробирался во вражеские гарнизоны, высматривал, где расположены немецкие посты, штабы, склады с боеприпасами. Сведения, которые он доставлял в отряд, помогали партизанам наносить врагу большие потери. Как и Голиков, Марат взрывал мосты, пускал под откос вражеские эшелоны. В мае 1944 г., когда Советская Армия была уже совсем близко и партизаны должны были вот-вот с ней соединиться, Марат попал в засаду. Подросток отстреливался до последнего патрона. Когда у Марата осталась одна граната, он подпустил врагов поближе и выдернул чеку... Марат </a:t>
            </a:r>
            <a:r>
              <a:rPr lang="ru-RU" sz="1600" dirty="0" err="1">
                <a:latin typeface="Times New Roman" pitchFamily="18" charset="0"/>
                <a:cs typeface="Times New Roman" pitchFamily="18" charset="0"/>
              </a:rPr>
              <a:t>Казей</a:t>
            </a:r>
            <a:r>
              <a:rPr lang="ru-RU" sz="1600" dirty="0">
                <a:latin typeface="Times New Roman" pitchFamily="18" charset="0"/>
                <a:cs typeface="Times New Roman" pitchFamily="18" charset="0"/>
              </a:rPr>
              <a:t> посмертно стал Героем Советского Союза.</a:t>
            </a:r>
            <a:r>
              <a:rPr lang="ru-RU" dirty="0" smtClean="0"/>
              <a:t/>
            </a:r>
            <a:br>
              <a:rPr lang="ru-RU" dirty="0" smtClean="0"/>
            </a:br>
            <a:endParaRPr lang="ru-RU" dirty="0"/>
          </a:p>
        </p:txBody>
      </p:sp>
      <p:pic>
        <p:nvPicPr>
          <p:cNvPr id="2050" name="Picture 2" descr="C:\Users\маша\Desktop\Новая папка (5)\Без названия (9).jpg"/>
          <p:cNvPicPr>
            <a:picLocks noChangeAspect="1" noChangeArrowheads="1"/>
          </p:cNvPicPr>
          <p:nvPr/>
        </p:nvPicPr>
        <p:blipFill>
          <a:blip r:embed="rId3"/>
          <a:srcRect/>
          <a:stretch>
            <a:fillRect/>
          </a:stretch>
        </p:blipFill>
        <p:spPr bwMode="auto">
          <a:xfrm>
            <a:off x="2285984" y="500042"/>
            <a:ext cx="2286016" cy="2985468"/>
          </a:xfrm>
          <a:prstGeom prst="rect">
            <a:avLst/>
          </a:prstGeom>
          <a:ln>
            <a:noFill/>
          </a:ln>
          <a:effectLst>
            <a:softEdge rad="112500"/>
          </a:effectLst>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2000"/>
                                        <p:tgtEl>
                                          <p:spTgt spid="2050"/>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0" fill="hold"/>
                                        <p:tgtEl>
                                          <p:spTgt spid="4"/>
                                        </p:tgtEl>
                                        <p:attrNameLst>
                                          <p:attrName>ppt_x</p:attrName>
                                        </p:attrNameLst>
                                      </p:cBhvr>
                                      <p:tavLst>
                                        <p:tav tm="0">
                                          <p:val>
                                            <p:strVal val="#ppt_x"/>
                                          </p:val>
                                        </p:tav>
                                        <p:tav tm="100000">
                                          <p:val>
                                            <p:strVal val="#ppt_x"/>
                                          </p:val>
                                        </p:tav>
                                      </p:tavLst>
                                    </p:anim>
                                    <p:anim calcmode="lin" valueType="num">
                                      <p:cBhvr additive="base">
                                        <p:cTn id="16"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000628" y="571480"/>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Валентин Котик</a:t>
            </a:r>
          </a:p>
        </p:txBody>
      </p:sp>
      <p:sp>
        <p:nvSpPr>
          <p:cNvPr id="4" name="Прямоугольник 3"/>
          <p:cNvSpPr/>
          <p:nvPr/>
        </p:nvSpPr>
        <p:spPr>
          <a:xfrm>
            <a:off x="1785918" y="3643314"/>
            <a:ext cx="7143784" cy="3046988"/>
          </a:xfrm>
          <a:prstGeom prst="rect">
            <a:avLst/>
          </a:prstGeom>
        </p:spPr>
        <p:txBody>
          <a:bodyPr wrap="square">
            <a:spAutoFit/>
          </a:bodyPr>
          <a:lstStyle/>
          <a:p>
            <a:r>
              <a:rPr lang="ru-RU" sz="1600" dirty="0">
                <a:latin typeface="Times New Roman" pitchFamily="18" charset="0"/>
                <a:cs typeface="Times New Roman" pitchFamily="18" charset="0"/>
              </a:rPr>
              <a:t>В свои 12 лет Валя, тогда пятиклассник </a:t>
            </a:r>
            <a:r>
              <a:rPr lang="ru-RU" sz="1600" dirty="0" err="1">
                <a:latin typeface="Times New Roman" pitchFamily="18" charset="0"/>
                <a:cs typeface="Times New Roman" pitchFamily="18" charset="0"/>
              </a:rPr>
              <a:t>Шепетовской</a:t>
            </a:r>
            <a:r>
              <a:rPr lang="ru-RU" sz="1600" dirty="0">
                <a:latin typeface="Times New Roman" pitchFamily="18" charset="0"/>
                <a:cs typeface="Times New Roman" pitchFamily="18" charset="0"/>
              </a:rPr>
              <a:t> школы, стал разведчиком в партизанском отряде. Он бесстрашно пробирался в расположение вражеских войск, добывал для партизан ценные сведения о постах охраны железнодорожных станций, военных складах, дислокации вражеских подразделений. Не скрывал своей радости, когда взрослые брали его с собой на боевую операцию. На счету Вали Котика 6 взорванных эшелонов врага, множество успешных засад. Он погиб в 14 лет в неравном бою с фашистами. К тому времени Валя Котик уже носил на груди ордена Ленина и Отечественной войны 1-й степени, медаль «Партизану Отечественной войны» 2-й степени. Такие награды сделали бы честь даже командиру партизанского соединения. А тут пацан, подросток. Валентину Котику посмертно присвоено звание Героя Советского Союза.</a:t>
            </a:r>
          </a:p>
        </p:txBody>
      </p:sp>
      <p:pic>
        <p:nvPicPr>
          <p:cNvPr id="4098" name="Picture 2" descr="C:\Users\маша\Desktop\Новая папка (5)\274px-ValaKotyk.jpg"/>
          <p:cNvPicPr>
            <a:picLocks noChangeAspect="1" noChangeArrowheads="1"/>
          </p:cNvPicPr>
          <p:nvPr/>
        </p:nvPicPr>
        <p:blipFill>
          <a:blip r:embed="rId3"/>
          <a:srcRect l="6843" t="2790" r="11040"/>
          <a:stretch>
            <a:fillRect/>
          </a:stretch>
        </p:blipFill>
        <p:spPr bwMode="auto">
          <a:xfrm>
            <a:off x="2143108" y="285728"/>
            <a:ext cx="2286000" cy="3318486"/>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edge">
                                      <p:cBhvr>
                                        <p:cTn id="7" dur="2000"/>
                                        <p:tgtEl>
                                          <p:spTgt spid="4098"/>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0" fill="hold"/>
                                        <p:tgtEl>
                                          <p:spTgt spid="4"/>
                                        </p:tgtEl>
                                        <p:attrNameLst>
                                          <p:attrName>ppt_x</p:attrName>
                                        </p:attrNameLst>
                                      </p:cBhvr>
                                      <p:tavLst>
                                        <p:tav tm="0">
                                          <p:val>
                                            <p:strVal val="#ppt_x"/>
                                          </p:val>
                                        </p:tav>
                                        <p:tav tm="100000">
                                          <p:val>
                                            <p:strVal val="#ppt_x"/>
                                          </p:val>
                                        </p:tav>
                                      </p:tavLst>
                                    </p:anim>
                                    <p:anim calcmode="lin" valueType="num">
                                      <p:cBhvr additive="base">
                                        <p:cTn id="16"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786446" y="142852"/>
            <a:ext cx="3070800" cy="655200"/>
          </a:xfrm>
          <a:prstGeom prst="rect">
            <a:avLst/>
          </a:prstGeom>
        </p:spPr>
        <p:txBody>
          <a:bodyPr wrap="none">
            <a:prstTxWarp prst="textPlain">
              <a:avLst/>
            </a:prstTxWarp>
            <a:spAutoFit/>
          </a:bodyPr>
          <a:lstStyle/>
          <a:p>
            <a:r>
              <a:rPr lang="ru-RU"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Леня Голиков</a:t>
            </a:r>
          </a:p>
        </p:txBody>
      </p:sp>
      <p:sp>
        <p:nvSpPr>
          <p:cNvPr id="4" name="Прямоугольник 3"/>
          <p:cNvSpPr/>
          <p:nvPr/>
        </p:nvSpPr>
        <p:spPr>
          <a:xfrm>
            <a:off x="1643042" y="3571876"/>
            <a:ext cx="7286660" cy="2800767"/>
          </a:xfrm>
          <a:prstGeom prst="rect">
            <a:avLst/>
          </a:prstGeom>
        </p:spPr>
        <p:txBody>
          <a:bodyPr wrap="square">
            <a:spAutoFit/>
          </a:bodyPr>
          <a:lstStyle/>
          <a:p>
            <a:r>
              <a:rPr lang="ru-RU" sz="1600" dirty="0">
                <a:latin typeface="Times New Roman" pitchFamily="18" charset="0"/>
                <a:cs typeface="Times New Roman" pitchFamily="18" charset="0"/>
              </a:rPr>
              <a:t>Он рос обыкновенным деревенским парнишкой. Когда немецкие захватчики заняли его родную деревню </a:t>
            </a:r>
            <a:r>
              <a:rPr lang="ru-RU" sz="1600" dirty="0" err="1">
                <a:latin typeface="Times New Roman" pitchFamily="18" charset="0"/>
                <a:cs typeface="Times New Roman" pitchFamily="18" charset="0"/>
              </a:rPr>
              <a:t>Лукино</a:t>
            </a:r>
            <a:r>
              <a:rPr lang="ru-RU" sz="1600" dirty="0">
                <a:latin typeface="Times New Roman" pitchFamily="18" charset="0"/>
                <a:cs typeface="Times New Roman" pitchFamily="18" charset="0"/>
              </a:rPr>
              <a:t>, что в Ленинградской области, Леня собрал на местах боев несколько винтовок, раздобыл у фашистов два мешка гранат, чтобы передать их партизанам. И сам остался в партизанском отряде. Воевал наравне со взрослыми. В свои 10 с небольшим лет Леня в боях с оккупантами лично уничтожил 78 немецких солдат и офицеров, подорвал 9 автомашин с боеприпасами. Он участвовал в 27 боевых операциях, взрыве 2 железнодорожных и 12 шоссейных мостов. 15 августа 1942 г. юный партизан взорвал немецкую легковую машину, в которой находился важный гитлеровский генерал. Погиб Леня Голиков весной 1943 г. в неравном бою. Посмертно ему присвоено звание Героя Советского Союза.</a:t>
            </a:r>
          </a:p>
        </p:txBody>
      </p:sp>
      <p:pic>
        <p:nvPicPr>
          <p:cNvPr id="3075" name="Picture 3" descr="C:\Users\маша\Desktop\Новая папка (5)\hqdefault.jpg"/>
          <p:cNvPicPr>
            <a:picLocks noChangeAspect="1" noChangeArrowheads="1"/>
          </p:cNvPicPr>
          <p:nvPr/>
        </p:nvPicPr>
        <p:blipFill>
          <a:blip r:embed="rId3"/>
          <a:srcRect l="5859" t="2604" r="6249"/>
          <a:stretch>
            <a:fillRect/>
          </a:stretch>
        </p:blipFill>
        <p:spPr bwMode="auto">
          <a:xfrm>
            <a:off x="1928794" y="500042"/>
            <a:ext cx="3020610" cy="2984400"/>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wedge">
                                      <p:cBhvr>
                                        <p:cTn id="7" dur="2000"/>
                                        <p:tgtEl>
                                          <p:spTgt spid="3075"/>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000628" y="428604"/>
            <a:ext cx="3070800" cy="655200"/>
          </a:xfrm>
          <a:prstGeom prst="rect">
            <a:avLst/>
          </a:prstGeom>
        </p:spPr>
        <p:txBody>
          <a:bodyPr wrap="squar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Зинаида Портнова</a:t>
            </a:r>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Прямоугольник 3"/>
          <p:cNvSpPr/>
          <p:nvPr/>
        </p:nvSpPr>
        <p:spPr>
          <a:xfrm>
            <a:off x="1714464" y="3786190"/>
            <a:ext cx="7429536" cy="2800767"/>
          </a:xfrm>
          <a:prstGeom prst="rect">
            <a:avLst/>
          </a:prstGeom>
        </p:spPr>
        <p:txBody>
          <a:bodyPr wrap="square">
            <a:spAutoFit/>
          </a:bodyPr>
          <a:lstStyle/>
          <a:p>
            <a:r>
              <a:rPr lang="ru-RU" sz="1600" dirty="0">
                <a:latin typeface="Times New Roman" pitchFamily="18" charset="0"/>
                <a:cs typeface="Times New Roman" pitchFamily="18" charset="0"/>
              </a:rPr>
              <a:t>Ленинградская школьница Зина Портнова летом 1941 г. поехала на каникулы к бабушке в Белоруссию. Там ее и застала война. Спустя несколько месяцев Зина вступила в подпольную организацию «Юные патриоты». Потом стала разведчицей в партизанском отряде имени Ворошилова. Девочка отличалась бесстрашием, смекалкой и никогда не унывала. Однажды ее арестовали. Прямых улик, что она партизанка, у врагов не было. Возможно, все обошлось бы, если бы Портнову не опознал предатель. Ее долго и жестоко пытали. На одном из допросов Зина выхватила у следователя пистолет и застрелила его и еще двух охранников. Пыталась убежать, но у измученной пытками девочки не хватило сил. Ее схватили и вскоре казнили. Зинаиде Портновой посмертно присвоено звание Героя Советского Союза.</a:t>
            </a:r>
          </a:p>
        </p:txBody>
      </p:sp>
      <p:pic>
        <p:nvPicPr>
          <p:cNvPr id="5122" name="Picture 2" descr="C:\Users\маша\Desktop\Новая папка (5)\1525612673111028163.jpg"/>
          <p:cNvPicPr>
            <a:picLocks noChangeAspect="1" noChangeArrowheads="1"/>
          </p:cNvPicPr>
          <p:nvPr/>
        </p:nvPicPr>
        <p:blipFill>
          <a:blip r:embed="rId3"/>
          <a:srcRect/>
          <a:stretch>
            <a:fillRect/>
          </a:stretch>
        </p:blipFill>
        <p:spPr bwMode="auto">
          <a:xfrm>
            <a:off x="2143107" y="571480"/>
            <a:ext cx="2286000" cy="3278125"/>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edge">
                                      <p:cBhvr>
                                        <p:cTn id="7" dur="2000"/>
                                        <p:tgtEl>
                                          <p:spTgt spid="512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214942" y="285728"/>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Василий </a:t>
            </a:r>
            <a:r>
              <a:rPr lang="ru-RU"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Коробко</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4" name="Прямоугольник 3"/>
          <p:cNvSpPr/>
          <p:nvPr/>
        </p:nvSpPr>
        <p:spPr>
          <a:xfrm>
            <a:off x="642910" y="2826127"/>
            <a:ext cx="8501090" cy="4031873"/>
          </a:xfrm>
          <a:prstGeom prst="rect">
            <a:avLst/>
          </a:prstGeom>
        </p:spPr>
        <p:txBody>
          <a:bodyPr wrap="square">
            <a:spAutoFit/>
          </a:bodyPr>
          <a:lstStyle/>
          <a:p>
            <a:r>
              <a:rPr lang="ru-RU" sz="1600" dirty="0">
                <a:latin typeface="Times New Roman" pitchFamily="18" charset="0"/>
                <a:cs typeface="Times New Roman" pitchFamily="18" charset="0"/>
              </a:rPr>
              <a:t>Необычно сложилась партизанская судьба шестиклассника из села Погорельцы Васи </a:t>
            </a:r>
            <a:r>
              <a:rPr lang="ru-RU" sz="1600" dirty="0" err="1">
                <a:latin typeface="Times New Roman" pitchFamily="18" charset="0"/>
                <a:cs typeface="Times New Roman" pitchFamily="18" charset="0"/>
              </a:rPr>
              <a:t>Коробко</a:t>
            </a:r>
            <a:r>
              <a:rPr lang="ru-RU" sz="1600" dirty="0">
                <a:latin typeface="Times New Roman" pitchFamily="18" charset="0"/>
                <a:cs typeface="Times New Roman" pitchFamily="18" charset="0"/>
              </a:rPr>
              <a:t>. Боевое крещение он принял летом 1941 г., прикрывая огнем отход наших частей. Сознательно остался на оккупированной территории. Однажды на свой страх и риск подпилил сваи моста. Первый же фашистский бронетранспортер, который заехал на этот мост, рухнул с него и вышел из строя. Потом Вася стал партизаном. В отряде его благословили на работу в гитлеровском штабе. Там никто и подумать не мог, что молчаливый истопник и уборщик прекрасно запоминает все значки на вражеских картах и ловит знакомые со школы немецкие слова. Все, что Вася узнавал, становилось известным партизанам. Как-то каратели потребовали от </a:t>
            </a:r>
            <a:r>
              <a:rPr lang="ru-RU" sz="1600" dirty="0" err="1">
                <a:latin typeface="Times New Roman" pitchFamily="18" charset="0"/>
                <a:cs typeface="Times New Roman" pitchFamily="18" charset="0"/>
              </a:rPr>
              <a:t>Коробко</a:t>
            </a:r>
            <a:r>
              <a:rPr lang="ru-RU" sz="1600" dirty="0">
                <a:latin typeface="Times New Roman" pitchFamily="18" charset="0"/>
                <a:cs typeface="Times New Roman" pitchFamily="18" charset="0"/>
              </a:rPr>
              <a:t>, чтобы он привел их к лесу, откуда партизаны делали вылазки. А Василий вывел гитлеровцев к полицейской засаде. В темноте каратели приняли полицаев за партизан и открыли по ним огонь, уничтожив немало предателей Родины.</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Впоследствии Василий </a:t>
            </a:r>
            <a:r>
              <a:rPr lang="ru-RU" sz="1600" dirty="0" err="1">
                <a:latin typeface="Times New Roman" pitchFamily="18" charset="0"/>
                <a:cs typeface="Times New Roman" pitchFamily="18" charset="0"/>
              </a:rPr>
              <a:t>Коробко</a:t>
            </a:r>
            <a:r>
              <a:rPr lang="ru-RU" sz="1600" dirty="0">
                <a:latin typeface="Times New Roman" pitchFamily="18" charset="0"/>
                <a:cs typeface="Times New Roman" pitchFamily="18" charset="0"/>
              </a:rPr>
              <a:t> стал отличным подрывником, принял участие в уничтожении 9 эшелонов с живой силой и техникой врага. Он погиб, выполняя очередное задание партизан. Подвиги Василия </a:t>
            </a:r>
            <a:r>
              <a:rPr lang="ru-RU" sz="1600" dirty="0" err="1">
                <a:latin typeface="Times New Roman" pitchFamily="18" charset="0"/>
                <a:cs typeface="Times New Roman" pitchFamily="18" charset="0"/>
              </a:rPr>
              <a:t>Коробко</a:t>
            </a:r>
            <a:r>
              <a:rPr lang="ru-RU" sz="1600" dirty="0">
                <a:latin typeface="Times New Roman" pitchFamily="18" charset="0"/>
                <a:cs typeface="Times New Roman" pitchFamily="18" charset="0"/>
              </a:rPr>
              <a:t> отмечены орденами Ленина, Красного Знамени, Отечественной войны 1-й степени, медалью «Партизану Отечественной войны» 1-й степени.</a:t>
            </a:r>
          </a:p>
        </p:txBody>
      </p:sp>
      <p:pic>
        <p:nvPicPr>
          <p:cNvPr id="6146" name="Picture 2" descr="C:\Users\маша\Desktop\Новая папка (5)\Без названия (10).jpg"/>
          <p:cNvPicPr>
            <a:picLocks noChangeAspect="1" noChangeArrowheads="1"/>
          </p:cNvPicPr>
          <p:nvPr/>
        </p:nvPicPr>
        <p:blipFill>
          <a:blip r:embed="rId3"/>
          <a:srcRect/>
          <a:stretch>
            <a:fillRect/>
          </a:stretch>
        </p:blipFill>
        <p:spPr bwMode="auto">
          <a:xfrm>
            <a:off x="1928794" y="444891"/>
            <a:ext cx="1785950" cy="2393541"/>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edge">
                                      <p:cBhvr>
                                        <p:cTn id="7" dur="2000"/>
                                        <p:tgtEl>
                                          <p:spTgt spid="6146"/>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1" presetClass="entr" presetSubtype="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4929190" y="214290"/>
            <a:ext cx="3071834" cy="655084"/>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Витя Хоменко</a:t>
            </a:r>
          </a:p>
        </p:txBody>
      </p:sp>
      <p:sp>
        <p:nvSpPr>
          <p:cNvPr id="4" name="Прямоугольник 3"/>
          <p:cNvSpPr/>
          <p:nvPr/>
        </p:nvSpPr>
        <p:spPr>
          <a:xfrm>
            <a:off x="1357290" y="3571876"/>
            <a:ext cx="7572380" cy="3046988"/>
          </a:xfrm>
          <a:prstGeom prst="rect">
            <a:avLst/>
          </a:prstGeom>
        </p:spPr>
        <p:txBody>
          <a:bodyPr wrap="square">
            <a:spAutoFit/>
          </a:bodyPr>
          <a:lstStyle/>
          <a:p>
            <a:r>
              <a:rPr lang="ru-RU" sz="1600" dirty="0">
                <a:latin typeface="Times New Roman" pitchFamily="18" charset="0"/>
                <a:cs typeface="Times New Roman" pitchFamily="18" charset="0"/>
              </a:rPr>
              <a:t>Как и Василий </a:t>
            </a:r>
            <a:r>
              <a:rPr lang="ru-RU" sz="1600" dirty="0" err="1">
                <a:latin typeface="Times New Roman" pitchFamily="18" charset="0"/>
                <a:cs typeface="Times New Roman" pitchFamily="18" charset="0"/>
              </a:rPr>
              <a:t>Коробко</a:t>
            </a:r>
            <a:r>
              <a:rPr lang="ru-RU" sz="1600" dirty="0">
                <a:latin typeface="Times New Roman" pitchFamily="18" charset="0"/>
                <a:cs typeface="Times New Roman" pitchFamily="18" charset="0"/>
              </a:rPr>
              <a:t>, семиклассник Витя Хоменко делал вид, что прислуживает оккупантам, работая в офицерской столовой. Мыл посуду, топил плиту, протирал столы. И запоминал все, о чем говорят офицеры вермахта, расслабленные баварским пивом. Добытые Виктором сведения высоко ценились в подпольной организации «Николаевский центр». Гитлеровцы приметили смышленого расторопного мальчика и сделали его посыльным при штабе. Естественно, партизанам становилось известным все, что содержалось в документах, которые попадали в руки Хоменко.</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Вася погиб в декабре 1942 г., замученный врагами, которым стало известно о связях мальчика с партизанами. Несмотря на самые страшные пытки, Вася не выдал врагам расположение партизанской базы, свои связи и пароли. Витя Хоменко посмертно удостоен ордена Отечественной войны 1-й степени.</a:t>
            </a:r>
          </a:p>
        </p:txBody>
      </p:sp>
      <p:pic>
        <p:nvPicPr>
          <p:cNvPr id="7170" name="Picture 2" descr="C:\Users\маша\Desktop\Новая папка (5)\Без названия (11).jpg"/>
          <p:cNvPicPr>
            <a:picLocks noChangeAspect="1" noChangeArrowheads="1"/>
          </p:cNvPicPr>
          <p:nvPr/>
        </p:nvPicPr>
        <p:blipFill>
          <a:blip r:embed="rId3"/>
          <a:srcRect/>
          <a:stretch>
            <a:fillRect/>
          </a:stretch>
        </p:blipFill>
        <p:spPr bwMode="auto">
          <a:xfrm>
            <a:off x="1928794" y="322271"/>
            <a:ext cx="2071702" cy="2926691"/>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edge">
                                      <p:cBhvr>
                                        <p:cTn id="7" dur="2000"/>
                                        <p:tgtEl>
                                          <p:spTgt spid="7170"/>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маша\Desktop\Новая папка (5)\2-page-0_30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рямоугольник 2"/>
          <p:cNvSpPr/>
          <p:nvPr/>
        </p:nvSpPr>
        <p:spPr>
          <a:xfrm>
            <a:off x="5072066" y="428604"/>
            <a:ext cx="3070800" cy="655200"/>
          </a:xfrm>
          <a:prstGeom prst="rect">
            <a:avLst/>
          </a:prstGeom>
        </p:spPr>
        <p:txBody>
          <a:bodyPr wrap="none">
            <a:prstTxWarp prst="textPlain">
              <a:avLst/>
            </a:prstTxWarp>
            <a:spAutoFit/>
          </a:bodyPr>
          <a:lstStyle/>
          <a:p>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Галя Комлева</a:t>
            </a:r>
          </a:p>
        </p:txBody>
      </p:sp>
      <p:sp>
        <p:nvSpPr>
          <p:cNvPr id="4" name="Прямоугольник 3"/>
          <p:cNvSpPr/>
          <p:nvPr/>
        </p:nvSpPr>
        <p:spPr>
          <a:xfrm>
            <a:off x="2000232" y="3857628"/>
            <a:ext cx="6858016" cy="2092881"/>
          </a:xfrm>
          <a:prstGeom prst="rect">
            <a:avLst/>
          </a:prstGeom>
        </p:spPr>
        <p:txBody>
          <a:bodyPr wrap="square">
            <a:spAutoFit/>
          </a:bodyPr>
          <a:lstStyle/>
          <a:p>
            <a:r>
              <a:rPr lang="ru-RU" dirty="0"/>
              <a:t> </a:t>
            </a:r>
            <a:r>
              <a:rPr lang="ru-RU" sz="1600" dirty="0" err="1">
                <a:latin typeface="Times New Roman" pitchFamily="18" charset="0"/>
                <a:cs typeface="Times New Roman" pitchFamily="18" charset="0"/>
              </a:rPr>
              <a:t>Лужском</a:t>
            </a:r>
            <a:r>
              <a:rPr lang="ru-RU" sz="1600" dirty="0">
                <a:latin typeface="Times New Roman" pitchFamily="18" charset="0"/>
                <a:cs typeface="Times New Roman" pitchFamily="18" charset="0"/>
              </a:rPr>
              <a:t> районе Ленинградской области чтут память отважной юной партизанки Гали Комлевой. Она, как и многие ее сверстники в военные годы, была разведчицей, снабжала партизан важными сведениями. Фашисты выследили Комлеву, схватили, бросили в камеру. Два месяца непрерывных допросов, побоев, издевательств. От Гали требовали назвать имена партизанских связных. Но пытки не сломили девочку, она не проронила ни слова. Галя Комлева была безжалостно расстреляна. Она посмертно награждена орденом Отечественной войны 1-й степени.</a:t>
            </a:r>
            <a:endParaRPr lang="ru-RU" dirty="0">
              <a:latin typeface="Times New Roman" pitchFamily="18" charset="0"/>
              <a:cs typeface="Times New Roman" pitchFamily="18" charset="0"/>
            </a:endParaRPr>
          </a:p>
        </p:txBody>
      </p:sp>
      <p:pic>
        <p:nvPicPr>
          <p:cNvPr id="11266" name="Picture 2" descr="Галя Комлева Пионер-Герой | РОЖДЕННЫЙ В СССР | Яндекс Дзен"/>
          <p:cNvPicPr>
            <a:picLocks noChangeAspect="1" noChangeArrowheads="1"/>
          </p:cNvPicPr>
          <p:nvPr/>
        </p:nvPicPr>
        <p:blipFill>
          <a:blip r:embed="rId3"/>
          <a:srcRect/>
          <a:stretch>
            <a:fillRect/>
          </a:stretch>
        </p:blipFill>
        <p:spPr bwMode="auto">
          <a:xfrm>
            <a:off x="2143108" y="714356"/>
            <a:ext cx="2143140" cy="3000396"/>
          </a:xfrm>
          <a:prstGeom prst="rect">
            <a:avLst/>
          </a:prstGeom>
          <a:noFill/>
        </p:spPr>
      </p:pic>
    </p:spTree>
  </p:cSld>
  <p:clrMapOvr>
    <a:masterClrMapping/>
  </p:clrMapOvr>
  <p:transition advClick="0" advTm="8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edge">
                                      <p:cBhvr>
                                        <p:cTn id="7" dur="2000"/>
                                        <p:tgtEl>
                                          <p:spTgt spid="11266"/>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2500"/>
                            </p:stCondLst>
                            <p:childTnLst>
                              <p:par>
                                <p:cTn id="13" presetID="7" presetClass="entr" presetSubtype="4"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additive="base">
                                        <p:cTn id="15" dur="5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1817</Words>
  <Application>Microsoft Office PowerPoint</Application>
  <PresentationFormat>Экран (4:3)</PresentationFormat>
  <Paragraphs>42</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Customer</dc:creator>
  <cp:lastModifiedBy>Customer</cp:lastModifiedBy>
  <cp:revision>18</cp:revision>
  <dcterms:created xsi:type="dcterms:W3CDTF">2020-04-16T07:20:57Z</dcterms:created>
  <dcterms:modified xsi:type="dcterms:W3CDTF">2020-04-16T15:02:03Z</dcterms:modified>
</cp:coreProperties>
</file>