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60" r:id="rId2"/>
    <p:sldId id="256" r:id="rId3"/>
    <p:sldId id="257" r:id="rId4"/>
    <p:sldId id="259" r:id="rId5"/>
    <p:sldId id="258" r:id="rId6"/>
    <p:sldId id="261" r:id="rId7"/>
    <p:sldId id="271" r:id="rId8"/>
    <p:sldId id="270" r:id="rId9"/>
    <p:sldId id="268" r:id="rId10"/>
    <p:sldId id="269" r:id="rId11"/>
    <p:sldId id="267" r:id="rId12"/>
    <p:sldId id="266" r:id="rId13"/>
    <p:sldId id="265" r:id="rId14"/>
    <p:sldId id="264" r:id="rId15"/>
    <p:sldId id="263" r:id="rId16"/>
    <p:sldId id="262" r:id="rId17"/>
    <p:sldId id="272" r:id="rId18"/>
    <p:sldId id="284" r:id="rId19"/>
    <p:sldId id="283" r:id="rId20"/>
    <p:sldId id="282" r:id="rId21"/>
    <p:sldId id="281" r:id="rId22"/>
    <p:sldId id="280" r:id="rId23"/>
    <p:sldId id="279" r:id="rId24"/>
    <p:sldId id="278" r:id="rId25"/>
    <p:sldId id="277" r:id="rId26"/>
    <p:sldId id="276" r:id="rId27"/>
    <p:sldId id="275" r:id="rId28"/>
    <p:sldId id="274" r:id="rId29"/>
    <p:sldId id="273" r:id="rId30"/>
    <p:sldId id="285" r:id="rId31"/>
    <p:sldId id="286" r:id="rId32"/>
    <p:sldId id="293" r:id="rId33"/>
    <p:sldId id="295" r:id="rId34"/>
    <p:sldId id="294" r:id="rId35"/>
    <p:sldId id="292" r:id="rId36"/>
    <p:sldId id="291" r:id="rId37"/>
    <p:sldId id="290" r:id="rId38"/>
    <p:sldId id="289" r:id="rId39"/>
    <p:sldId id="288" r:id="rId40"/>
    <p:sldId id="287"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653C8D-0BDB-4604-BB2C-2DF44D5B750C}" type="datetimeFigureOut">
              <a:rPr lang="ru-RU" smtClean="0"/>
              <a:t>14.05.2020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32F19C-6BF3-42CD-8EF2-3D412384C4EF}"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32F19C-6BF3-42CD-8EF2-3D412384C4EF}" type="slidenum">
              <a:rPr lang="ru-RU" smtClean="0"/>
              <a:t>3</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32F19C-6BF3-42CD-8EF2-3D412384C4EF}" type="slidenum">
              <a:rPr lang="ru-RU" smtClean="0"/>
              <a:t>12</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32F19C-6BF3-42CD-8EF2-3D412384C4EF}" type="slidenum">
              <a:rPr lang="ru-RU" smtClean="0"/>
              <a:t>13</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32F19C-6BF3-42CD-8EF2-3D412384C4EF}" type="slidenum">
              <a:rPr lang="ru-RU" smtClean="0"/>
              <a:t>14</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32F19C-6BF3-42CD-8EF2-3D412384C4EF}" type="slidenum">
              <a:rPr lang="ru-RU" smtClean="0"/>
              <a:t>15</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32F19C-6BF3-42CD-8EF2-3D412384C4EF}" type="slidenum">
              <a:rPr lang="ru-RU" smtClean="0"/>
              <a:t>16</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32F19C-6BF3-42CD-8EF2-3D412384C4EF}" type="slidenum">
              <a:rPr lang="ru-RU" smtClean="0"/>
              <a:t>17</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32F19C-6BF3-42CD-8EF2-3D412384C4EF}" type="slidenum">
              <a:rPr lang="ru-RU" smtClean="0"/>
              <a:t>18</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32F19C-6BF3-42CD-8EF2-3D412384C4EF}" type="slidenum">
              <a:rPr lang="ru-RU" smtClean="0"/>
              <a:t>19</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32F19C-6BF3-42CD-8EF2-3D412384C4EF}" type="slidenum">
              <a:rPr lang="ru-RU" smtClean="0"/>
              <a:t>20</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32F19C-6BF3-42CD-8EF2-3D412384C4EF}" type="slidenum">
              <a:rPr lang="ru-RU" smtClean="0"/>
              <a:t>21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32F19C-6BF3-42CD-8EF2-3D412384C4EF}" type="slidenum">
              <a:rPr lang="ru-RU" smtClean="0"/>
              <a:t>4</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32F19C-6BF3-42CD-8EF2-3D412384C4EF}" type="slidenum">
              <a:rPr lang="ru-RU" smtClean="0"/>
              <a:t>22</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32F19C-6BF3-42CD-8EF2-3D412384C4EF}" type="slidenum">
              <a:rPr lang="ru-RU" smtClean="0"/>
              <a:t>23</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32F19C-6BF3-42CD-8EF2-3D412384C4EF}" type="slidenum">
              <a:rPr lang="ru-RU" smtClean="0"/>
              <a:t>24</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32F19C-6BF3-42CD-8EF2-3D412384C4EF}" type="slidenum">
              <a:rPr lang="ru-RU" smtClean="0"/>
              <a:t>25</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32F19C-6BF3-42CD-8EF2-3D412384C4EF}" type="slidenum">
              <a:rPr lang="ru-RU" smtClean="0"/>
              <a:t>26</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32F19C-6BF3-42CD-8EF2-3D412384C4EF}" type="slidenum">
              <a:rPr lang="ru-RU" smtClean="0"/>
              <a:t>27</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32F19C-6BF3-42CD-8EF2-3D412384C4EF}" type="slidenum">
              <a:rPr lang="ru-RU" smtClean="0"/>
              <a:t>28</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32F19C-6BF3-42CD-8EF2-3D412384C4EF}" type="slidenum">
              <a:rPr lang="ru-RU" smtClean="0"/>
              <a:t>29</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32F19C-6BF3-42CD-8EF2-3D412384C4EF}" type="slidenum">
              <a:rPr lang="ru-RU" smtClean="0"/>
              <a:t>30</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32F19C-6BF3-42CD-8EF2-3D412384C4EF}" type="slidenum">
              <a:rPr lang="ru-RU" smtClean="0"/>
              <a:t>31</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32F19C-6BF3-42CD-8EF2-3D412384C4EF}" type="slidenum">
              <a:rPr lang="ru-RU" smtClean="0"/>
              <a:t>5</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32F19C-6BF3-42CD-8EF2-3D412384C4EF}" type="slidenum">
              <a:rPr lang="ru-RU" smtClean="0"/>
              <a:t>32</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32F19C-6BF3-42CD-8EF2-3D412384C4EF}" type="slidenum">
              <a:rPr lang="ru-RU" smtClean="0"/>
              <a:t>33</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32F19C-6BF3-42CD-8EF2-3D412384C4EF}" type="slidenum">
              <a:rPr lang="ru-RU" smtClean="0"/>
              <a:t>34</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32F19C-6BF3-42CD-8EF2-3D412384C4EF}" type="slidenum">
              <a:rPr lang="ru-RU" smtClean="0"/>
              <a:t>35</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32F19C-6BF3-42CD-8EF2-3D412384C4EF}" type="slidenum">
              <a:rPr lang="ru-RU" smtClean="0"/>
              <a:t>36</a:t>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32F19C-6BF3-42CD-8EF2-3D412384C4EF}" type="slidenum">
              <a:rPr lang="ru-RU" smtClean="0"/>
              <a:t>37</a:t>
            </a:fld>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32F19C-6BF3-42CD-8EF2-3D412384C4EF}" type="slidenum">
              <a:rPr lang="ru-RU" smtClean="0"/>
              <a:t>38</a:t>
            </a:fld>
            <a:endParaRPr 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32F19C-6BF3-42CD-8EF2-3D412384C4EF}" type="slidenum">
              <a:rPr lang="ru-RU" smtClean="0"/>
              <a:t>39</a:t>
            </a:fld>
            <a:endParaRPr 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32F19C-6BF3-42CD-8EF2-3D412384C4EF}" type="slidenum">
              <a:rPr lang="ru-RU" smtClean="0"/>
              <a:t>40</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0432F19C-6BF3-42CD-8EF2-3D412384C4EF}" type="slidenum">
              <a:rPr lang="ru-RU" smtClean="0"/>
              <a:t>6</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32F19C-6BF3-42CD-8EF2-3D412384C4EF}" type="slidenum">
              <a:rPr lang="ru-RU" smtClean="0"/>
              <a:t>7</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наверное, ни одной отрасли хозяйственной и культурной  деятельности в  Тюкалинском районе, где бы не работали ученики педагогов нашей династии. Это сельские труженики, строители, инженеры, врачи, работники культуры, педагоги, ученые и представители многих других профессий, вносящие  достойный вклад в развитие нашего региона  и процветание страны.  Немало выпускников  стали известными личностями, прославляющими наш район: Алексей </a:t>
            </a:r>
            <a:r>
              <a:rPr lang="ru-RU" sz="1200" kern="1200" dirty="0" err="1" smtClean="0">
                <a:solidFill>
                  <a:schemeClr val="tx1"/>
                </a:solidFill>
                <a:latin typeface="+mn-lt"/>
                <a:ea typeface="+mn-ea"/>
                <a:cs typeface="+mn-cs"/>
              </a:rPr>
              <a:t>Арсентьевич</a:t>
            </a:r>
            <a:r>
              <a:rPr lang="ru-RU" sz="1200" kern="1200" dirty="0" smtClean="0">
                <a:solidFill>
                  <a:schemeClr val="tx1"/>
                </a:solidFill>
                <a:latin typeface="+mn-lt"/>
                <a:ea typeface="+mn-ea"/>
                <a:cs typeface="+mn-cs"/>
              </a:rPr>
              <a:t> Белоусов, контр – адмирал, доктор технических наук, Валерий Григорьевич  </a:t>
            </a:r>
            <a:r>
              <a:rPr lang="ru-RU" sz="1200" kern="1200" dirty="0" err="1" smtClean="0">
                <a:solidFill>
                  <a:schemeClr val="tx1"/>
                </a:solidFill>
                <a:latin typeface="+mn-lt"/>
                <a:ea typeface="+mn-ea"/>
                <a:cs typeface="+mn-cs"/>
              </a:rPr>
              <a:t>Вьюник</a:t>
            </a:r>
            <a:r>
              <a:rPr lang="ru-RU" sz="1200" kern="1200" dirty="0" smtClean="0">
                <a:solidFill>
                  <a:schemeClr val="tx1"/>
                </a:solidFill>
                <a:latin typeface="+mn-lt"/>
                <a:ea typeface="+mn-ea"/>
                <a:cs typeface="+mn-cs"/>
              </a:rPr>
              <a:t>, Александр Павлович Дмитриев, Андрей Иванович </a:t>
            </a:r>
            <a:r>
              <a:rPr lang="ru-RU" sz="1200" kern="1200" dirty="0" err="1" smtClean="0">
                <a:solidFill>
                  <a:schemeClr val="tx1"/>
                </a:solidFill>
                <a:latin typeface="+mn-lt"/>
                <a:ea typeface="+mn-ea"/>
                <a:cs typeface="+mn-cs"/>
              </a:rPr>
              <a:t>Колебер</a:t>
            </a:r>
            <a:r>
              <a:rPr lang="ru-RU" sz="1200" kern="1200" dirty="0" smtClean="0">
                <a:solidFill>
                  <a:schemeClr val="tx1"/>
                </a:solidFill>
                <a:latin typeface="+mn-lt"/>
                <a:ea typeface="+mn-ea"/>
                <a:cs typeface="+mn-cs"/>
              </a:rPr>
              <a:t> и многие другие. Супруги  обучили и воспитали немалое число учеников. Они гордились  И. Н. </a:t>
            </a:r>
            <a:r>
              <a:rPr lang="ru-RU" sz="1200" kern="1200" dirty="0" err="1" smtClean="0">
                <a:solidFill>
                  <a:schemeClr val="tx1"/>
                </a:solidFill>
                <a:latin typeface="+mn-lt"/>
                <a:ea typeface="+mn-ea"/>
                <a:cs typeface="+mn-cs"/>
              </a:rPr>
              <a:t>Мазуровым</a:t>
            </a:r>
            <a:r>
              <a:rPr lang="ru-RU" sz="1200" kern="1200" dirty="0" smtClean="0">
                <a:solidFill>
                  <a:schemeClr val="tx1"/>
                </a:solidFill>
                <a:latin typeface="+mn-lt"/>
                <a:ea typeface="+mn-ea"/>
                <a:cs typeface="+mn-cs"/>
              </a:rPr>
              <a:t> и Н. И. Лаптевым заслуженными учителями  РФ,  В. Я. </a:t>
            </a:r>
            <a:r>
              <a:rPr lang="ru-RU" sz="1200" kern="1200" dirty="0" err="1" smtClean="0">
                <a:solidFill>
                  <a:schemeClr val="tx1"/>
                </a:solidFill>
                <a:latin typeface="+mn-lt"/>
                <a:ea typeface="+mn-ea"/>
                <a:cs typeface="+mn-cs"/>
              </a:rPr>
              <a:t>Райхелем</a:t>
            </a:r>
            <a:r>
              <a:rPr lang="ru-RU" sz="1200" kern="1200" dirty="0" smtClean="0">
                <a:solidFill>
                  <a:schemeClr val="tx1"/>
                </a:solidFill>
                <a:latin typeface="+mn-lt"/>
                <a:ea typeface="+mn-ea"/>
                <a:cs typeface="+mn-cs"/>
              </a:rPr>
              <a:t>- директором </a:t>
            </a:r>
            <a:r>
              <a:rPr lang="ru-RU" sz="1200" kern="1200" dirty="0" err="1" smtClean="0">
                <a:solidFill>
                  <a:schemeClr val="tx1"/>
                </a:solidFill>
                <a:latin typeface="+mn-lt"/>
                <a:ea typeface="+mn-ea"/>
                <a:cs typeface="+mn-cs"/>
              </a:rPr>
              <a:t>с\з</a:t>
            </a:r>
            <a:r>
              <a:rPr lang="ru-RU" sz="1200" kern="1200" dirty="0" smtClean="0">
                <a:solidFill>
                  <a:schemeClr val="tx1"/>
                </a:solidFill>
                <a:latin typeface="+mn-lt"/>
                <a:ea typeface="+mn-ea"/>
                <a:cs typeface="+mn-cs"/>
              </a:rPr>
              <a:t> «Красноусовский, Р. А. Афанасьевой,  Л. В. Трофимовой, К. Ушаковой, В. В. Мельниковым – работниками с/</a:t>
            </a:r>
            <a:r>
              <a:rPr lang="ru-RU" sz="1200" kern="1200" dirty="0" err="1" smtClean="0">
                <a:solidFill>
                  <a:schemeClr val="tx1"/>
                </a:solidFill>
                <a:latin typeface="+mn-lt"/>
                <a:ea typeface="+mn-ea"/>
                <a:cs typeface="+mn-cs"/>
              </a:rPr>
              <a:t>х</a:t>
            </a:r>
            <a:r>
              <a:rPr lang="ru-RU" sz="1200" kern="1200" dirty="0" smtClean="0">
                <a:solidFill>
                  <a:schemeClr val="tx1"/>
                </a:solidFill>
                <a:latin typeface="+mn-lt"/>
                <a:ea typeface="+mn-ea"/>
                <a:cs typeface="+mn-cs"/>
              </a:rPr>
              <a:t>, награждённых за свой труд орденами и медалями и всеми теми, кто стали достойными гражданами страны. </a:t>
            </a:r>
          </a:p>
          <a:p>
            <a:endParaRPr lang="ru-RU" dirty="0"/>
          </a:p>
        </p:txBody>
      </p:sp>
      <p:sp>
        <p:nvSpPr>
          <p:cNvPr id="4" name="Номер слайда 3"/>
          <p:cNvSpPr>
            <a:spLocks noGrp="1"/>
          </p:cNvSpPr>
          <p:nvPr>
            <p:ph type="sldNum" sz="quarter" idx="10"/>
          </p:nvPr>
        </p:nvSpPr>
        <p:spPr/>
        <p:txBody>
          <a:bodyPr/>
          <a:lstStyle/>
          <a:p>
            <a:fld id="{0432F19C-6BF3-42CD-8EF2-3D412384C4EF}" type="slidenum">
              <a:rPr lang="ru-RU" smtClean="0"/>
              <a:t>8</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32F19C-6BF3-42CD-8EF2-3D412384C4EF}" type="slidenum">
              <a:rPr lang="ru-RU" smtClean="0"/>
              <a:t>9</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32F19C-6BF3-42CD-8EF2-3D412384C4EF}" type="slidenum">
              <a:rPr lang="ru-RU" smtClean="0"/>
              <a:t>10</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32F19C-6BF3-42CD-8EF2-3D412384C4EF}" type="slidenum">
              <a:rPr lang="ru-RU" smtClean="0"/>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D50CC0C-8D46-4DFB-8DEE-ECE348C42BF3}" type="datetimeFigureOut">
              <a:rPr lang="ru-RU" smtClean="0"/>
              <a:t>14.05.2020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F38D61-2F80-4D50-BE4F-B2F02FD4FDA7}" type="slidenum">
              <a:rPr lang="ru-RU" smtClean="0"/>
              <a:t>‹#›</a:t>
            </a:fld>
            <a:endParaRPr lang="ru-RU"/>
          </a:p>
        </p:txBody>
      </p:sp>
    </p:spTree>
  </p:cSld>
  <p:clrMapOvr>
    <a:masterClrMapping/>
  </p:clrMapOvr>
  <p:transition spd="med" advClick="0" advTm="5000">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D50CC0C-8D46-4DFB-8DEE-ECE348C42BF3}" type="datetimeFigureOut">
              <a:rPr lang="ru-RU" smtClean="0"/>
              <a:t>14.05.2020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F38D61-2F80-4D50-BE4F-B2F02FD4FDA7}" type="slidenum">
              <a:rPr lang="ru-RU" smtClean="0"/>
              <a:t>‹#›</a:t>
            </a:fld>
            <a:endParaRPr lang="ru-RU"/>
          </a:p>
        </p:txBody>
      </p:sp>
    </p:spTree>
  </p:cSld>
  <p:clrMapOvr>
    <a:masterClrMapping/>
  </p:clrMapOvr>
  <p:transition spd="med" advClick="0" advTm="5000">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D50CC0C-8D46-4DFB-8DEE-ECE348C42BF3}" type="datetimeFigureOut">
              <a:rPr lang="ru-RU" smtClean="0"/>
              <a:t>14.05.2020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F38D61-2F80-4D50-BE4F-B2F02FD4FDA7}" type="slidenum">
              <a:rPr lang="ru-RU" smtClean="0"/>
              <a:t>‹#›</a:t>
            </a:fld>
            <a:endParaRPr lang="ru-RU"/>
          </a:p>
        </p:txBody>
      </p:sp>
    </p:spTree>
  </p:cSld>
  <p:clrMapOvr>
    <a:masterClrMapping/>
  </p:clrMapOvr>
  <p:transition spd="med" advClick="0" advTm="5000">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D50CC0C-8D46-4DFB-8DEE-ECE348C42BF3}" type="datetimeFigureOut">
              <a:rPr lang="ru-RU" smtClean="0"/>
              <a:t>14.05.2020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F38D61-2F80-4D50-BE4F-B2F02FD4FDA7}" type="slidenum">
              <a:rPr lang="ru-RU" smtClean="0"/>
              <a:t>‹#›</a:t>
            </a:fld>
            <a:endParaRPr lang="ru-RU"/>
          </a:p>
        </p:txBody>
      </p:sp>
    </p:spTree>
  </p:cSld>
  <p:clrMapOvr>
    <a:masterClrMapping/>
  </p:clrMapOvr>
  <p:transition spd="med" advClick="0" advTm="5000">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D50CC0C-8D46-4DFB-8DEE-ECE348C42BF3}" type="datetimeFigureOut">
              <a:rPr lang="ru-RU" smtClean="0"/>
              <a:t>14.05.2020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F38D61-2F80-4D50-BE4F-B2F02FD4FDA7}" type="slidenum">
              <a:rPr lang="ru-RU" smtClean="0"/>
              <a:t>‹#›</a:t>
            </a:fld>
            <a:endParaRPr lang="ru-RU"/>
          </a:p>
        </p:txBody>
      </p:sp>
    </p:spTree>
  </p:cSld>
  <p:clrMapOvr>
    <a:masterClrMapping/>
  </p:clrMapOvr>
  <p:transition spd="med" advClick="0" advTm="5000">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D50CC0C-8D46-4DFB-8DEE-ECE348C42BF3}" type="datetimeFigureOut">
              <a:rPr lang="ru-RU" smtClean="0"/>
              <a:t>14.05.2020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F38D61-2F80-4D50-BE4F-B2F02FD4FDA7}" type="slidenum">
              <a:rPr lang="ru-RU" smtClean="0"/>
              <a:t>‹#›</a:t>
            </a:fld>
            <a:endParaRPr lang="ru-RU"/>
          </a:p>
        </p:txBody>
      </p:sp>
    </p:spTree>
  </p:cSld>
  <p:clrMapOvr>
    <a:masterClrMapping/>
  </p:clrMapOvr>
  <p:transition spd="med" advClick="0" advTm="5000">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D50CC0C-8D46-4DFB-8DEE-ECE348C42BF3}" type="datetimeFigureOut">
              <a:rPr lang="ru-RU" smtClean="0"/>
              <a:t>14.05.2020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1F38D61-2F80-4D50-BE4F-B2F02FD4FDA7}" type="slidenum">
              <a:rPr lang="ru-RU" smtClean="0"/>
              <a:t>‹#›</a:t>
            </a:fld>
            <a:endParaRPr lang="ru-RU"/>
          </a:p>
        </p:txBody>
      </p:sp>
    </p:spTree>
  </p:cSld>
  <p:clrMapOvr>
    <a:masterClrMapping/>
  </p:clrMapOvr>
  <p:transition spd="med" advClick="0" advTm="5000">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D50CC0C-8D46-4DFB-8DEE-ECE348C42BF3}" type="datetimeFigureOut">
              <a:rPr lang="ru-RU" smtClean="0"/>
              <a:t>14.05.2020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1F38D61-2F80-4D50-BE4F-B2F02FD4FDA7}" type="slidenum">
              <a:rPr lang="ru-RU" smtClean="0"/>
              <a:t>‹#›</a:t>
            </a:fld>
            <a:endParaRPr lang="ru-RU"/>
          </a:p>
        </p:txBody>
      </p:sp>
    </p:spTree>
  </p:cSld>
  <p:clrMapOvr>
    <a:masterClrMapping/>
  </p:clrMapOvr>
  <p:transition spd="med" advClick="0" advTm="5000">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D50CC0C-8D46-4DFB-8DEE-ECE348C42BF3}" type="datetimeFigureOut">
              <a:rPr lang="ru-RU" smtClean="0"/>
              <a:t>14.05.2020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1F38D61-2F80-4D50-BE4F-B2F02FD4FDA7}" type="slidenum">
              <a:rPr lang="ru-RU" smtClean="0"/>
              <a:t>‹#›</a:t>
            </a:fld>
            <a:endParaRPr lang="ru-RU"/>
          </a:p>
        </p:txBody>
      </p:sp>
    </p:spTree>
  </p:cSld>
  <p:clrMapOvr>
    <a:masterClrMapping/>
  </p:clrMapOvr>
  <p:transition spd="med" advClick="0" advTm="5000">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D50CC0C-8D46-4DFB-8DEE-ECE348C42BF3}" type="datetimeFigureOut">
              <a:rPr lang="ru-RU" smtClean="0"/>
              <a:t>14.05.2020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F38D61-2F80-4D50-BE4F-B2F02FD4FDA7}" type="slidenum">
              <a:rPr lang="ru-RU" smtClean="0"/>
              <a:t>‹#›</a:t>
            </a:fld>
            <a:endParaRPr lang="ru-RU"/>
          </a:p>
        </p:txBody>
      </p:sp>
    </p:spTree>
  </p:cSld>
  <p:clrMapOvr>
    <a:masterClrMapping/>
  </p:clrMapOvr>
  <p:transition spd="med" advClick="0" advTm="5000">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D50CC0C-8D46-4DFB-8DEE-ECE348C42BF3}" type="datetimeFigureOut">
              <a:rPr lang="ru-RU" smtClean="0"/>
              <a:t>14.05.2020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F38D61-2F80-4D50-BE4F-B2F02FD4FDA7}" type="slidenum">
              <a:rPr lang="ru-RU" smtClean="0"/>
              <a:t>‹#›</a:t>
            </a:fld>
            <a:endParaRPr lang="ru-RU"/>
          </a:p>
        </p:txBody>
      </p:sp>
    </p:spTree>
  </p:cSld>
  <p:clrMapOvr>
    <a:masterClrMapping/>
  </p:clrMapOvr>
  <p:transition spd="med" advClick="0" advTm="5000">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0CC0C-8D46-4DFB-8DEE-ECE348C42BF3}" type="datetimeFigureOut">
              <a:rPr lang="ru-RU" smtClean="0"/>
              <a:t>14.05.2020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F38D61-2F80-4D50-BE4F-B2F02FD4FDA7}"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5000">
    <p:cover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http://uld7.mycdn.me/image?t=0&amp;bid=666040043872&amp;id=666040043872&amp;plc=WEB&amp;tkn=VcDC_FonnLamf5RP3Ad2iHwt9kg" TargetMode="External"/><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43.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image" Target="../media/image45.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ша\Desktop\Новая папка (5)\unnamed (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рямоугольник 2"/>
          <p:cNvSpPr/>
          <p:nvPr/>
        </p:nvSpPr>
        <p:spPr>
          <a:xfrm>
            <a:off x="928662" y="1785926"/>
            <a:ext cx="7072362" cy="707886"/>
          </a:xfrm>
          <a:prstGeom prst="rect">
            <a:avLst/>
          </a:prstGeom>
        </p:spPr>
        <p:txBody>
          <a:bodyPr wrap="square">
            <a:spAutoFit/>
          </a:bodyPr>
          <a:lstStyle/>
          <a:p>
            <a:pPr algn="ctr"/>
            <a:r>
              <a:rPr lang="ru-RU"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«Семья в истории страны»</a:t>
            </a:r>
          </a:p>
        </p:txBody>
      </p:sp>
      <p:sp>
        <p:nvSpPr>
          <p:cNvPr id="5" name="TextBox 4"/>
          <p:cNvSpPr txBox="1"/>
          <p:nvPr/>
        </p:nvSpPr>
        <p:spPr>
          <a:xfrm>
            <a:off x="2143108" y="2928934"/>
            <a:ext cx="5500726" cy="869398"/>
          </a:xfrm>
          <a:prstGeom prst="rect">
            <a:avLst/>
          </a:prstGeom>
          <a:noFill/>
        </p:spPr>
        <p:txBody>
          <a:bodyPr wrap="none" rtlCol="0">
            <a:prstTxWarp prst="textWave4">
              <a:avLst>
                <a:gd name="adj1" fmla="val 0"/>
                <a:gd name="adj2" fmla="val 0"/>
              </a:avLst>
            </a:prstTxWarp>
            <a:spAutoFit/>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Династия  педагогов Косовых  - Дерябиных</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spd="med" advClick="0" advTm="5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7" presetClass="entr" presetSubtype="4" fill="hold"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ша\Desktop\Новая папка (5)\unnamed (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56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5604" name="Rectangle 4"/>
          <p:cNvSpPr>
            <a:spLocks noChangeArrowheads="1"/>
          </p:cNvSpPr>
          <p:nvPr/>
        </p:nvSpPr>
        <p:spPr bwMode="auto">
          <a:xfrm rot="10800000" flipV="1">
            <a:off x="1000100" y="714356"/>
            <a:ext cx="7286676" cy="2523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24406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4406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smtClean="0">
                <a:ln>
                  <a:noFill/>
                </a:ln>
                <a:effectLst/>
                <a:latin typeface="Times New Roman" pitchFamily="18" charset="0"/>
                <a:ea typeface="Calibri" pitchFamily="34" charset="0"/>
                <a:cs typeface="Times New Roman" pitchFamily="18" charset="0"/>
              </a:rPr>
              <a:t>99 лет </a:t>
            </a:r>
            <a:r>
              <a:rPr kumimoji="0" lang="ru-RU" sz="2400" b="0" i="0" u="none" strike="noStrike" cap="none" normalizeH="0" baseline="0" dirty="0" smtClean="0">
                <a:ln>
                  <a:noFill/>
                </a:ln>
                <a:effectLst/>
                <a:latin typeface="Calibri"/>
                <a:ea typeface="Calibri" pitchFamily="34" charset="0"/>
                <a:cs typeface="Times New Roman" pitchFamily="18" charset="0"/>
              </a:rPr>
              <a:t>–</a:t>
            </a:r>
            <a:r>
              <a:rPr kumimoji="0" lang="ru-RU" sz="2400" b="0" i="0" u="none" strike="noStrike" cap="none" normalizeH="0" baseline="0" dirty="0" smtClean="0">
                <a:ln>
                  <a:noFill/>
                </a:ln>
                <a:effectLst/>
                <a:latin typeface="Times New Roman" pitchFamily="18" charset="0"/>
                <a:ea typeface="Calibri" pitchFamily="34" charset="0"/>
                <a:cs typeface="Times New Roman" pitchFamily="18" charset="0"/>
              </a:rPr>
              <a:t> стаж работы династии Косовых в Красноусовской школе. За эти годы вышло немало выпускников, которые выбрали профессию педагога. На сегодняшний день в Красноусово из тринадцати   учителей </a:t>
            </a:r>
            <a:r>
              <a:rPr kumimoji="0" lang="ru-RU" sz="2400" b="0" i="0" u="none" strike="noStrike" cap="none" normalizeH="0" baseline="0" dirty="0" smtClean="0">
                <a:ln>
                  <a:noFill/>
                </a:ln>
                <a:effectLst/>
                <a:latin typeface="Calibri"/>
                <a:ea typeface="Calibri" pitchFamily="34" charset="0"/>
                <a:cs typeface="Times New Roman" pitchFamily="18" charset="0"/>
              </a:rPr>
              <a:t>–</a:t>
            </a:r>
            <a:r>
              <a:rPr kumimoji="0" lang="ru-RU" sz="2400" b="0" i="0" u="none" strike="noStrike" cap="none" normalizeH="0" baseline="0" dirty="0" smtClean="0">
                <a:ln>
                  <a:noFill/>
                </a:ln>
                <a:effectLst/>
                <a:latin typeface="Times New Roman" pitchFamily="18" charset="0"/>
                <a:ea typeface="Calibri" pitchFamily="34" charset="0"/>
                <a:cs typeface="Times New Roman" pitchFamily="18" charset="0"/>
              </a:rPr>
              <a:t> одиннадцать окончили родную школу, их учили педагоги Косовы.</a:t>
            </a:r>
            <a:endParaRPr kumimoji="0" lang="ru-RU" sz="1800" b="0" i="0" u="none" strike="noStrike" cap="none" normalizeH="0" baseline="0" dirty="0" smtClean="0">
              <a:ln>
                <a:noFill/>
              </a:ln>
              <a:effectLst/>
              <a:latin typeface="Arial" pitchFamily="34" charset="0"/>
              <a:cs typeface="Arial" pitchFamily="34" charset="0"/>
            </a:endParaRPr>
          </a:p>
        </p:txBody>
      </p:sp>
      <p:pic>
        <p:nvPicPr>
          <p:cNvPr id="6" name="Рисунок 5" descr="сканирование0016"/>
          <p:cNvPicPr/>
          <p:nvPr/>
        </p:nvPicPr>
        <p:blipFill>
          <a:blip r:embed="rId4" cstate="print"/>
          <a:srcRect/>
          <a:stretch>
            <a:fillRect/>
          </a:stretch>
        </p:blipFill>
        <p:spPr bwMode="auto">
          <a:xfrm>
            <a:off x="2571736" y="3500438"/>
            <a:ext cx="3786214" cy="2277434"/>
          </a:xfrm>
          <a:prstGeom prst="rect">
            <a:avLst/>
          </a:prstGeom>
          <a:noFill/>
          <a:ln w="9525">
            <a:noFill/>
            <a:miter lim="800000"/>
            <a:headEnd/>
            <a:tailEnd/>
          </a:ln>
        </p:spPr>
      </p:pic>
      <p:sp>
        <p:nvSpPr>
          <p:cNvPr id="7" name="Text Box 1"/>
          <p:cNvSpPr txBox="1">
            <a:spLocks noChangeArrowheads="1"/>
          </p:cNvSpPr>
          <p:nvPr/>
        </p:nvSpPr>
        <p:spPr bwMode="auto">
          <a:xfrm>
            <a:off x="5572132" y="5143512"/>
            <a:ext cx="766763" cy="4429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1982г.</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advClick="0" advTm="5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5604">
                                            <p:txEl>
                                              <p:pRg st="1" end="1"/>
                                            </p:txEl>
                                          </p:spTgt>
                                        </p:tgtEl>
                                        <p:attrNameLst>
                                          <p:attrName>style.visibility</p:attrName>
                                        </p:attrNameLst>
                                      </p:cBhvr>
                                      <p:to>
                                        <p:strVal val="visible"/>
                                      </p:to>
                                    </p:set>
                                    <p:animEffect transition="in" filter="circle(in)">
                                      <p:cBhvr>
                                        <p:cTn id="7" dur="2000"/>
                                        <p:tgtEl>
                                          <p:spTgt spid="25604">
                                            <p:txEl>
                                              <p:pRg st="1" end="1"/>
                                            </p:txEl>
                                          </p:spTgt>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2500"/>
                            </p:stCondLst>
                            <p:childTnLst>
                              <p:par>
                                <p:cTn id="13" presetID="22" presetClass="entr" presetSubtype="4"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down)">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ша\Desktop\Новая папка (5)\unnamed (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Прямоугольник 2"/>
          <p:cNvSpPr/>
          <p:nvPr/>
        </p:nvSpPr>
        <p:spPr>
          <a:xfrm>
            <a:off x="1928794" y="1142984"/>
            <a:ext cx="6187399" cy="523220"/>
          </a:xfrm>
          <a:prstGeom prst="rect">
            <a:avLst/>
          </a:prstGeom>
        </p:spPr>
        <p:txBody>
          <a:bodyPr wrap="none">
            <a:spAutoFit/>
          </a:bodyPr>
          <a:lstStyle/>
          <a:p>
            <a:r>
              <a:rPr lang="ru-RU" sz="2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29997" dir="5400000" sy="-100000" algn="bl" rotWithShape="0"/>
                </a:effectLst>
              </a:rPr>
              <a:t>Косов Егор (Георгий) Максимович</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29997" dir="5400000" sy="-100000" algn="bl" rotWithShape="0"/>
              </a:effectLst>
            </a:endParaRPr>
          </a:p>
        </p:txBody>
      </p:sp>
      <p:pic>
        <p:nvPicPr>
          <p:cNvPr id="4" name="Рисунок 3"/>
          <p:cNvPicPr/>
          <p:nvPr/>
        </p:nvPicPr>
        <p:blipFill>
          <a:blip r:embed="rId4" cstate="print"/>
          <a:srcRect/>
          <a:stretch>
            <a:fillRect/>
          </a:stretch>
        </p:blipFill>
        <p:spPr bwMode="auto">
          <a:xfrm>
            <a:off x="3571868" y="2357430"/>
            <a:ext cx="2357454" cy="326422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Click="0" advTm="5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ша\Desktop\Новая папка (5)\unnamed (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4" name="Прямоугольник 3"/>
          <p:cNvSpPr/>
          <p:nvPr/>
        </p:nvSpPr>
        <p:spPr>
          <a:xfrm>
            <a:off x="642910" y="785794"/>
            <a:ext cx="7286676" cy="2585323"/>
          </a:xfrm>
          <a:prstGeom prst="rect">
            <a:avLst/>
          </a:prstGeom>
        </p:spPr>
        <p:txBody>
          <a:bodyPr wrap="square">
            <a:spAutoFit/>
          </a:bodyPr>
          <a:lstStyle/>
          <a:p>
            <a:r>
              <a:rPr lang="ru-RU" dirty="0"/>
              <a:t>Работал в школах д. </a:t>
            </a:r>
            <a:r>
              <a:rPr lang="ru-RU" dirty="0" err="1"/>
              <a:t>Лидинка</a:t>
            </a:r>
            <a:r>
              <a:rPr lang="ru-RU" dirty="0"/>
              <a:t>, </a:t>
            </a:r>
            <a:r>
              <a:rPr lang="ru-RU" dirty="0" err="1"/>
              <a:t>Каспиль</a:t>
            </a:r>
            <a:r>
              <a:rPr lang="ru-RU" dirty="0"/>
              <a:t>, Красноусово. Косова Егора Максимовича помнят как   умного организатора учебного процесса, который  находил подход к каждому учителю. Внедряя идею об объединяющей деятельности школьного коллектива, в Красноусовской  школе были  организована школьная производственная бригада, заложен прекрасный сад и огород, началась  традиция проведения спортивных спартакиад. Неоднократно избирался депутатом районного и сельского советов. Фотография его была на Доске почёта около областного дома политпросвещения.</a:t>
            </a:r>
          </a:p>
        </p:txBody>
      </p:sp>
      <p:pic>
        <p:nvPicPr>
          <p:cNvPr id="5" name="Рисунок 4" descr="C:\Users\hf\Desktop\Attachments_lar-1@inbox.ru_2013-12-14_13-05-07\династия27.jpeg"/>
          <p:cNvPicPr/>
          <p:nvPr/>
        </p:nvPicPr>
        <p:blipFill>
          <a:blip r:embed="rId4" cstate="print"/>
          <a:srcRect l="5714" t="10166" r="10649" b="51386"/>
          <a:stretch>
            <a:fillRect/>
          </a:stretch>
        </p:blipFill>
        <p:spPr bwMode="auto">
          <a:xfrm>
            <a:off x="376692" y="3737901"/>
            <a:ext cx="3756660" cy="2428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p:cNvPicPr/>
          <p:nvPr/>
        </p:nvPicPr>
        <p:blipFill>
          <a:blip r:embed="rId5" cstate="print"/>
          <a:srcRect/>
          <a:stretch>
            <a:fillRect/>
          </a:stretch>
        </p:blipFill>
        <p:spPr bwMode="auto">
          <a:xfrm>
            <a:off x="4429124" y="3929066"/>
            <a:ext cx="3956366" cy="2218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Click="0" advTm="5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25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ша\Desktop\Новая папка (5)\unnamed (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3795" name="Rectangle 3"/>
          <p:cNvSpPr>
            <a:spLocks noChangeArrowheads="1"/>
          </p:cNvSpPr>
          <p:nvPr/>
        </p:nvSpPr>
        <p:spPr bwMode="auto">
          <a:xfrm rot="10800000" flipV="1">
            <a:off x="714348" y="984154"/>
            <a:ext cx="750099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Times New Roman" pitchFamily="18" charset="0"/>
                <a:ea typeface="Calibri" pitchFamily="34" charset="0"/>
                <a:cs typeface="Times New Roman" pitchFamily="18" charset="0"/>
              </a:rPr>
              <a:t>О добросовестном отношении к любимому делу говорят и награды, полученные в мирное время. Он награждён медалями «За доблестный труд. В ознаменование 100-летия В. И. Ленина», «Ветеран труда», шестью грамотами областного отдела народного образования, знаком «Отличник народного образования». Выйдя на пенсию, Егор Максимович  продолжал вести активную общественную жизнь, возглавил совет ветеранов села, организовал работу совхозного сада. Часто посещал школу, участвуя в организации школьных мероприятий, много делал по патриотическому воспитанию молодёжи.</a:t>
            </a:r>
            <a:endParaRPr kumimoji="0" lang="ru-RU" sz="2400" b="0" i="0" u="none" strike="noStrike" cap="none" normalizeH="0" baseline="0" dirty="0" smtClean="0">
              <a:ln>
                <a:noFill/>
              </a:ln>
              <a:effectLst/>
              <a:latin typeface="Times New Roman" pitchFamily="18" charset="0"/>
              <a:cs typeface="Times New Roman" pitchFamily="18" charset="0"/>
            </a:endParaRPr>
          </a:p>
        </p:txBody>
      </p:sp>
      <p:pic>
        <p:nvPicPr>
          <p:cNvPr id="6" name="Рисунок 5" descr="D:\ВОВ\награды.jpg"/>
          <p:cNvPicPr/>
          <p:nvPr/>
        </p:nvPicPr>
        <p:blipFill>
          <a:blip r:embed="rId4" cstate="print"/>
          <a:srcRect/>
          <a:stretch>
            <a:fillRect/>
          </a:stretch>
        </p:blipFill>
        <p:spPr bwMode="auto">
          <a:xfrm>
            <a:off x="2714612" y="3714752"/>
            <a:ext cx="3051810" cy="2286000"/>
          </a:xfrm>
          <a:prstGeom prst="rect">
            <a:avLst/>
          </a:prstGeom>
          <a:noFill/>
          <a:ln w="9525">
            <a:noFill/>
            <a:miter lim="800000"/>
            <a:headEnd/>
            <a:tailEnd/>
          </a:ln>
        </p:spPr>
      </p:pic>
      <p:sp>
        <p:nvSpPr>
          <p:cNvPr id="33796" name="Text Box 4"/>
          <p:cNvSpPr txBox="1">
            <a:spLocks noChangeArrowheads="1"/>
          </p:cNvSpPr>
          <p:nvPr/>
        </p:nvSpPr>
        <p:spPr bwMode="auto">
          <a:xfrm>
            <a:off x="3286116" y="5643578"/>
            <a:ext cx="2514600" cy="323850"/>
          </a:xfrm>
          <a:prstGeom prst="rect">
            <a:avLst/>
          </a:prstGeom>
          <a:solidFill>
            <a:srgbClr val="FFFFFF"/>
          </a:solidFill>
          <a:ln w="9525">
            <a:solidFill>
              <a:srgbClr val="365F9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400" b="0" i="0" u="none" strike="noStrike" cap="none" normalizeH="0" baseline="0" dirty="0" smtClean="0">
                <a:ln>
                  <a:noFill/>
                </a:ln>
                <a:solidFill>
                  <a:srgbClr val="244061"/>
                </a:solidFill>
                <a:effectLst/>
                <a:latin typeface="Times New Roman" pitchFamily="18" charset="0"/>
                <a:cs typeface="Arial" pitchFamily="34" charset="0"/>
              </a:rPr>
              <a:t>Награды Егора Максимовича.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advClick="0" advTm="5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circle(in)">
                                      <p:cBhvr>
                                        <p:cTn id="7" dur="2000"/>
                                        <p:tgtEl>
                                          <p:spTgt spid="33795">
                                            <p:txEl>
                                              <p:pRg st="0" end="0"/>
                                            </p:txEl>
                                          </p:spTgt>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2500"/>
                            </p:stCondLst>
                            <p:childTnLst>
                              <p:par>
                                <p:cTn id="13" presetID="22" presetClass="entr" presetSubtype="4" fill="hold" nodeType="afterEffect">
                                  <p:stCondLst>
                                    <p:cond delay="0"/>
                                  </p:stCondLst>
                                  <p:childTnLst>
                                    <p:set>
                                      <p:cBhvr>
                                        <p:cTn id="14" dur="1" fill="hold">
                                          <p:stCondLst>
                                            <p:cond delay="0"/>
                                          </p:stCondLst>
                                        </p:cTn>
                                        <p:tgtEl>
                                          <p:spTgt spid="33796">
                                            <p:txEl>
                                              <p:pRg st="0" end="0"/>
                                            </p:txEl>
                                          </p:spTgt>
                                        </p:tgtEl>
                                        <p:attrNameLst>
                                          <p:attrName>style.visibility</p:attrName>
                                        </p:attrNameLst>
                                      </p:cBhvr>
                                      <p:to>
                                        <p:strVal val="visible"/>
                                      </p:to>
                                    </p:set>
                                    <p:animEffect transition="in" filter="wipe(down)">
                                      <p:cBhvr>
                                        <p:cTn id="15" dur="500"/>
                                        <p:tgtEl>
                                          <p:spTgt spid="337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ша\Desktop\Новая папка (5)\unnamed (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Прямоугольник 2"/>
          <p:cNvSpPr/>
          <p:nvPr/>
        </p:nvSpPr>
        <p:spPr>
          <a:xfrm>
            <a:off x="1428728" y="1142984"/>
            <a:ext cx="7066486" cy="523220"/>
          </a:xfrm>
          <a:prstGeom prst="rect">
            <a:avLst/>
          </a:prstGeom>
        </p:spPr>
        <p:txBody>
          <a:bodyPr wrap="none">
            <a:spAutoFit/>
          </a:bodyPr>
          <a:lstStyle/>
          <a:p>
            <a:r>
              <a:rPr lang="ru-RU" sz="2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29997" dir="5400000" sy="-100000" algn="bl" rotWithShape="0"/>
                </a:effectLst>
              </a:rPr>
              <a:t>Косова (Дерябина) Екатерина Петровна</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29997" dir="5400000" sy="-100000" algn="bl" rotWithShape="0"/>
              </a:effectLst>
            </a:endParaRPr>
          </a:p>
        </p:txBody>
      </p:sp>
      <p:pic>
        <p:nvPicPr>
          <p:cNvPr id="4" name="Рисунок 3" descr="C:\Users\hf\Desktop\династия.jpeg"/>
          <p:cNvPicPr/>
          <p:nvPr/>
        </p:nvPicPr>
        <p:blipFill>
          <a:blip r:embed="rId4" cstate="print"/>
          <a:srcRect l="4188" b="10384"/>
          <a:stretch>
            <a:fillRect/>
          </a:stretch>
        </p:blipFill>
        <p:spPr bwMode="auto">
          <a:xfrm>
            <a:off x="3286116" y="2428868"/>
            <a:ext cx="2071702" cy="272320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Click="0" advTm="5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ша\Desktop\Новая папка (5)\unnamed (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7890" name="Rectangle 2"/>
          <p:cNvSpPr>
            <a:spLocks noChangeArrowheads="1"/>
          </p:cNvSpPr>
          <p:nvPr/>
        </p:nvSpPr>
        <p:spPr bwMode="auto">
          <a:xfrm rot="10800000" flipV="1">
            <a:off x="428596" y="647295"/>
            <a:ext cx="8286808"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Times New Roman" pitchFamily="18" charset="0"/>
                <a:ea typeface="Calibri" pitchFamily="34" charset="0"/>
                <a:cs typeface="Times New Roman" pitchFamily="18" charset="0"/>
              </a:rPr>
              <a:t>В1946 году закончила </a:t>
            </a:r>
            <a:r>
              <a:rPr kumimoji="0" lang="ru-RU" b="0" i="0" u="none" strike="noStrike" cap="none" normalizeH="0" baseline="0" dirty="0" err="1" smtClean="0">
                <a:ln>
                  <a:noFill/>
                </a:ln>
                <a:effectLst/>
                <a:latin typeface="Times New Roman" pitchFamily="18" charset="0"/>
                <a:ea typeface="Calibri" pitchFamily="34" charset="0"/>
                <a:cs typeface="Times New Roman" pitchFamily="18" charset="0"/>
              </a:rPr>
              <a:t>Тобольское</a:t>
            </a:r>
            <a:r>
              <a:rPr kumimoji="0" lang="ru-RU" b="0" i="0" u="none" strike="noStrike" cap="none" normalizeH="0" baseline="0" dirty="0" smtClean="0">
                <a:ln>
                  <a:noFill/>
                </a:ln>
                <a:effectLst/>
                <a:latin typeface="Times New Roman" pitchFamily="18" charset="0"/>
                <a:ea typeface="Calibri" pitchFamily="34" charset="0"/>
                <a:cs typeface="Times New Roman" pitchFamily="18" charset="0"/>
              </a:rPr>
              <a:t> русское педагогическое училище, получила звание    учителя народной школы. В 1946 году принята учителем в Совхозную семилетнюю школу, с 1947 года по 1954 год учитель начальных классов </a:t>
            </a:r>
            <a:r>
              <a:rPr kumimoji="0" lang="ru-RU" b="0" i="0" u="none" strike="noStrike" cap="none" normalizeH="0" baseline="0" dirty="0" err="1" smtClean="0">
                <a:ln>
                  <a:noFill/>
                </a:ln>
                <a:effectLst/>
                <a:latin typeface="Times New Roman" pitchFamily="18" charset="0"/>
                <a:ea typeface="Calibri" pitchFamily="34" charset="0"/>
                <a:cs typeface="Times New Roman" pitchFamily="18" charset="0"/>
              </a:rPr>
              <a:t>Каспильской</a:t>
            </a:r>
            <a:r>
              <a:rPr kumimoji="0" lang="ru-RU" b="0" i="0" u="none" strike="noStrike" cap="none" normalizeH="0" baseline="0" dirty="0" smtClean="0">
                <a:ln>
                  <a:noFill/>
                </a:ln>
                <a:effectLst/>
                <a:latin typeface="Times New Roman" pitchFamily="18" charset="0"/>
                <a:ea typeface="Calibri" pitchFamily="34" charset="0"/>
                <a:cs typeface="Times New Roman" pitchFamily="18" charset="0"/>
              </a:rPr>
              <a:t> начальной школы, с 1954 года по 1974 год работала в Красноусовской школе.</a:t>
            </a:r>
            <a:endParaRPr kumimoji="0" lang="ru-RU" sz="2400" b="0" i="0" u="none" strike="noStrike" cap="none" normalizeH="0" baseline="0" dirty="0" smtClean="0">
              <a:ln>
                <a:noFill/>
              </a:ln>
              <a:effectLst/>
              <a:latin typeface="Arial" pitchFamily="34" charset="0"/>
              <a:cs typeface="Arial" pitchFamily="34" charset="0"/>
            </a:endParaRPr>
          </a:p>
        </p:txBody>
      </p:sp>
      <p:sp>
        <p:nvSpPr>
          <p:cNvPr id="37891" name="Rectangle 3"/>
          <p:cNvSpPr>
            <a:spLocks noChangeArrowheads="1"/>
          </p:cNvSpPr>
          <p:nvPr/>
        </p:nvSpPr>
        <p:spPr bwMode="auto">
          <a:xfrm rot="10800000" flipV="1">
            <a:off x="571472" y="1857364"/>
            <a:ext cx="5786446"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24406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4406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effectLst/>
                <a:latin typeface="Times New Roman" pitchFamily="18" charset="0"/>
                <a:ea typeface="Calibri" pitchFamily="34" charset="0"/>
                <a:cs typeface="Times New Roman" pitchFamily="18" charset="0"/>
              </a:rPr>
              <a:t>Главное качество Екатерины Петровны – любовь к детям, преданность делу. Она была опытным учителем. Её отличали высокая степень отдачи и преданности своему делу, непрерывный поиск эффективных технологий преподавания.  Уроки отличались чёткостью заданий, умением выбирать упражнения для самостоятельной работы учащихся, при которой надо использовать теоретические знания, и для этого проводила работу по развитию навыков самостоятельного наблюдения за природой, окружающей жизнью. Учила применять полученные знания в жизни. Простая сельская учительница – это про неё. Она приобщала своих маленьких односельчан к народным праздникам, к патриотической песне, к чтению книг. </a:t>
            </a:r>
            <a:endParaRPr kumimoji="0" lang="ru-RU" sz="1800" b="0" i="0" u="none" strike="noStrike" cap="none" normalizeH="0" baseline="0" dirty="0" smtClean="0">
              <a:ln>
                <a:noFill/>
              </a:ln>
              <a:effectLst/>
              <a:latin typeface="Arial" pitchFamily="34" charset="0"/>
              <a:cs typeface="Arial" pitchFamily="34" charset="0"/>
            </a:endParaRPr>
          </a:p>
        </p:txBody>
      </p:sp>
      <p:pic>
        <p:nvPicPr>
          <p:cNvPr id="6" name="Рисунок 5" descr="сканирование0001"/>
          <p:cNvPicPr/>
          <p:nvPr/>
        </p:nvPicPr>
        <p:blipFill>
          <a:blip r:embed="rId4" cstate="print"/>
          <a:srcRect/>
          <a:stretch>
            <a:fillRect/>
          </a:stretch>
        </p:blipFill>
        <p:spPr bwMode="auto">
          <a:xfrm>
            <a:off x="6072198" y="2857496"/>
            <a:ext cx="2526024" cy="2151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Click="0" advTm="5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circle(in)">
                                      <p:cBhvr>
                                        <p:cTn id="7" dur="2000"/>
                                        <p:tgtEl>
                                          <p:spTgt spid="37890">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animEffect transition="in" filter="circle(in)">
                                      <p:cBhvr>
                                        <p:cTn id="11" dur="2000"/>
                                        <p:tgtEl>
                                          <p:spTgt spid="37891">
                                            <p:txEl>
                                              <p:pRg st="1" end="1"/>
                                            </p:txEl>
                                          </p:spTgt>
                                        </p:tgtEl>
                                      </p:cBhvr>
                                    </p:animEffect>
                                  </p:childTnLst>
                                </p:cTn>
                              </p:par>
                            </p:childTnLst>
                          </p:cTn>
                        </p:par>
                        <p:par>
                          <p:cTn id="12" fill="hold">
                            <p:stCondLst>
                              <p:cond delay="4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ша\Desktop\Новая папка (5)\unnamed (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9937" name="Rectangle 1"/>
          <p:cNvSpPr>
            <a:spLocks noChangeArrowheads="1"/>
          </p:cNvSpPr>
          <p:nvPr/>
        </p:nvSpPr>
        <p:spPr bwMode="auto">
          <a:xfrm rot="10800000" flipV="1">
            <a:off x="785786" y="928670"/>
            <a:ext cx="7358114"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Times New Roman" pitchFamily="18" charset="0"/>
                <a:ea typeface="Calibri" pitchFamily="34" charset="0"/>
                <a:cs typeface="Times New Roman" pitchFamily="18" charset="0"/>
              </a:rPr>
              <a:t>Екатерина Петровна была трудолюбивым, грамотным, много читающим человеком, её часто видели в библиотеке одну и вместе со своими учениками. </a:t>
            </a:r>
            <a:endParaRPr kumimoji="0" lang="ru-RU"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Times New Roman" pitchFamily="18" charset="0"/>
                <a:ea typeface="Calibri" pitchFamily="34" charset="0"/>
                <a:cs typeface="Times New Roman" pitchFamily="18" charset="0"/>
              </a:rPr>
              <a:t>     За годы работы  она накопила огромный арсенал средств и приёмов в методике общения с детьми. Она умело устанавливала добрые и деловые отношения с родителями учащихся, давала ответы на все интересующие их вопросы. Пользовалась авторитетом  и уважением коллег по работе, делилась опытом с начинающими учителями. В своё время руководила кустовым объединением учителей начальных классов района. </a:t>
            </a:r>
            <a:endParaRPr kumimoji="0" lang="ru-RU" b="0" i="0" u="none" strike="noStrike" cap="none" normalizeH="0" baseline="0" dirty="0" smtClean="0">
              <a:ln>
                <a:noFill/>
              </a:ln>
              <a:effectLst/>
              <a:latin typeface="Times New Roman" pitchFamily="18" charset="0"/>
              <a:cs typeface="Times New Roman" pitchFamily="18" charset="0"/>
            </a:endParaRPr>
          </a:p>
        </p:txBody>
      </p:sp>
      <p:pic>
        <p:nvPicPr>
          <p:cNvPr id="4" name="Рисунок 3" descr="C:\Users\hf\Desktop\Attachments_lar-1@inbox.ru_2013-12-14_13-05-07\династия27.jpeg"/>
          <p:cNvPicPr/>
          <p:nvPr/>
        </p:nvPicPr>
        <p:blipFill>
          <a:blip r:embed="rId4" cstate="print"/>
          <a:srcRect l="20888" t="64986" r="25661" b="9030"/>
          <a:stretch>
            <a:fillRect/>
          </a:stretch>
        </p:blipFill>
        <p:spPr bwMode="auto">
          <a:xfrm>
            <a:off x="2714612" y="3643314"/>
            <a:ext cx="3448050" cy="2400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Click="0" advTm="5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9937">
                                            <p:txEl>
                                              <p:pRg st="0" end="0"/>
                                            </p:txEl>
                                          </p:spTgt>
                                        </p:tgtEl>
                                        <p:attrNameLst>
                                          <p:attrName>style.visibility</p:attrName>
                                        </p:attrNameLst>
                                      </p:cBhvr>
                                      <p:to>
                                        <p:strVal val="visible"/>
                                      </p:to>
                                    </p:set>
                                    <p:animEffect transition="in" filter="circle(in)">
                                      <p:cBhvr>
                                        <p:cTn id="7" dur="2000"/>
                                        <p:tgtEl>
                                          <p:spTgt spid="39937">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9937">
                                            <p:txEl>
                                              <p:pRg st="1" end="1"/>
                                            </p:txEl>
                                          </p:spTgt>
                                        </p:tgtEl>
                                        <p:attrNameLst>
                                          <p:attrName>style.visibility</p:attrName>
                                        </p:attrNameLst>
                                      </p:cBhvr>
                                      <p:to>
                                        <p:strVal val="visible"/>
                                      </p:to>
                                    </p:set>
                                    <p:animEffect transition="in" filter="circle(in)">
                                      <p:cBhvr>
                                        <p:cTn id="11" dur="2000"/>
                                        <p:tgtEl>
                                          <p:spTgt spid="39937">
                                            <p:txEl>
                                              <p:pRg st="1" end="1"/>
                                            </p:txEl>
                                          </p:spTgt>
                                        </p:tgtEl>
                                      </p:cBhvr>
                                    </p:animEffect>
                                  </p:childTnLst>
                                </p:cTn>
                              </p:par>
                            </p:childTnLst>
                          </p:cTn>
                        </p:par>
                        <p:par>
                          <p:cTn id="12" fill="hold">
                            <p:stCondLst>
                              <p:cond delay="4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ша\Desktop\Новая папка (5)\unnamed (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70657" name="Rectangle 1"/>
          <p:cNvSpPr>
            <a:spLocks noChangeArrowheads="1"/>
          </p:cNvSpPr>
          <p:nvPr/>
        </p:nvSpPr>
        <p:spPr bwMode="auto">
          <a:xfrm rot="10800000" flipV="1">
            <a:off x="1643042" y="1071546"/>
            <a:ext cx="650085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215868"/>
                </a:solidFill>
                <a:effectLst/>
                <a:latin typeface="Times New Roman" pitchFamily="18" charset="0"/>
                <a:ea typeface="Calibri" pitchFamily="34" charset="0"/>
                <a:cs typeface="Times New Roman" pitchFamily="18" charset="0"/>
              </a:rPr>
              <a:t>  </a:t>
            </a:r>
            <a:r>
              <a:rPr kumimoji="0" lang="ru-RU" sz="2800" b="1" i="1"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29997" dir="5400000" sy="-100000" algn="bl" rotWithShape="0"/>
                </a:effectLst>
                <a:latin typeface="Times New Roman" pitchFamily="18" charset="0"/>
                <a:ea typeface="Calibri" pitchFamily="34" charset="0"/>
                <a:cs typeface="Times New Roman" pitchFamily="18" charset="0"/>
              </a:rPr>
              <a:t>Косова Галина Георгиевна </a:t>
            </a:r>
            <a:endParaRPr kumimoji="0" lang="ru-RU" sz="2800" b="0" i="0" u="none" strike="noStrike" cap="none" normalizeH="0" baseline="0" dirty="0" smtClean="0">
              <a:ln>
                <a:noFill/>
              </a:ln>
              <a:solidFill>
                <a:schemeClr val="tx1"/>
              </a:solidFill>
              <a:effectLst>
                <a:reflection blurRad="6350" stA="55000" endA="50" endPos="85000" dist="29997" dir="5400000" sy="-100000" algn="bl" rotWithShape="0"/>
              </a:effectLst>
              <a:latin typeface="Arial" pitchFamily="34" charset="0"/>
              <a:cs typeface="Arial" pitchFamily="34" charset="0"/>
            </a:endParaRPr>
          </a:p>
        </p:txBody>
      </p:sp>
      <p:pic>
        <p:nvPicPr>
          <p:cNvPr id="6" name="Рисунок 5" descr="D:\Косова Галина Георгиевна_pp2.jpg"/>
          <p:cNvPicPr/>
          <p:nvPr/>
        </p:nvPicPr>
        <p:blipFill>
          <a:blip r:embed="rId4" cstate="print"/>
          <a:srcRect/>
          <a:stretch>
            <a:fillRect/>
          </a:stretch>
        </p:blipFill>
        <p:spPr bwMode="auto">
          <a:xfrm>
            <a:off x="3357554" y="2214554"/>
            <a:ext cx="2214578" cy="276702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advClick="0" advTm="5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70657">
                                            <p:txEl>
                                              <p:pRg st="0" end="0"/>
                                            </p:txEl>
                                          </p:spTgt>
                                        </p:tgtEl>
                                        <p:attrNameLst>
                                          <p:attrName>style.visibility</p:attrName>
                                        </p:attrNameLst>
                                      </p:cBhvr>
                                      <p:to>
                                        <p:strVal val="visible"/>
                                      </p:to>
                                    </p:set>
                                    <p:anim calcmode="lin" valueType="num">
                                      <p:cBhvr additive="base">
                                        <p:cTn id="7" dur="1000" fill="hold"/>
                                        <p:tgtEl>
                                          <p:spTgt spid="7065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7065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ша\Desktop\Новая папка (5)\unnamed (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Прямоугольник 2"/>
          <p:cNvSpPr/>
          <p:nvPr/>
        </p:nvSpPr>
        <p:spPr>
          <a:xfrm>
            <a:off x="642910" y="785794"/>
            <a:ext cx="7786742" cy="5078313"/>
          </a:xfrm>
          <a:prstGeom prst="rect">
            <a:avLst/>
          </a:prstGeom>
        </p:spPr>
        <p:txBody>
          <a:bodyPr wrap="square">
            <a:spAutoFit/>
          </a:bodyPr>
          <a:lstStyle/>
          <a:p>
            <a:r>
              <a:rPr lang="ru-RU" dirty="0"/>
              <a:t>Учитель и психолог высшей категории. Тридцать пять  лет проработала в родной школе. Она стала первым психологом в Тюкалинском районе. Являлась  руководителем районного объединения социальных  педагогов и педагогов – психологов. Галина  Георгиевна постоянно делилась своими  опытом работы с коллегами на районном и областном уровнях, с готовностью  оказывает помощь  молодым педагогам. Награждена  Почётной грамотой Министерства образования и науки Российской Федерации, Грамотами областного министерства и районного отдела  народного образования, главы администрации района. Занесена в Книгу Почёта </a:t>
            </a:r>
            <a:r>
              <a:rPr lang="ru-RU" dirty="0" err="1"/>
              <a:t>Тюкалинской</a:t>
            </a:r>
            <a:r>
              <a:rPr lang="ru-RU" dirty="0"/>
              <a:t> районной Профсоюзной организации. Вела и ведёт  большую общественную работу: являлась депутатом сельского поселения,  инспектором по охране прав детства, член административной комиссии по делам несовершеннолетних   при сельской администрации. Галина Георгиевна провела большую работу по сбору материалов об учителях – фронтовиках родной Красноусовской школы. Галина Георгиевна руководила  детским научным обществом. Ученики под её руководством уже более 10 лет являлись участниками областной научно – практической конференции и неоднократно </a:t>
            </a:r>
            <a:r>
              <a:rPr lang="ru-RU" dirty="0" smtClean="0"/>
              <a:t> становились её лауреатами. </a:t>
            </a:r>
            <a:endParaRPr lang="ru-RU" dirty="0"/>
          </a:p>
        </p:txBody>
      </p:sp>
    </p:spTree>
  </p:cSld>
  <p:clrMapOvr>
    <a:masterClrMapping/>
  </p:clrMapOvr>
  <p:transition spd="med" advClick="0" advTm="5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ша\Desktop\Новая папка (5)\unnamed (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4" name="Рисунок 3" descr="C:\Documents and Settings\123\Рабочий стол\SDC10118.JPG"/>
          <p:cNvPicPr/>
          <p:nvPr/>
        </p:nvPicPr>
        <p:blipFill>
          <a:blip r:embed="rId4" cstate="print"/>
          <a:srcRect l="1984" t="4494" b="5056"/>
          <a:stretch>
            <a:fillRect/>
          </a:stretch>
        </p:blipFill>
        <p:spPr bwMode="auto">
          <a:xfrm>
            <a:off x="571472" y="714356"/>
            <a:ext cx="3071834" cy="21240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8129" name="Rectangle 1"/>
          <p:cNvSpPr>
            <a:spLocks noChangeArrowheads="1"/>
          </p:cNvSpPr>
          <p:nvPr/>
        </p:nvSpPr>
        <p:spPr bwMode="auto">
          <a:xfrm>
            <a:off x="1214414" y="2214554"/>
            <a:ext cx="2332037" cy="504825"/>
          </a:xfrm>
          <a:prstGeom prst="rect">
            <a:avLst/>
          </a:prstGeom>
          <a:solidFill>
            <a:srgbClr val="FFFFFF"/>
          </a:solidFill>
          <a:ln w="9525">
            <a:solidFill>
              <a:srgbClr val="365F9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0" i="0" u="none" strike="noStrike" cap="none" normalizeH="0" baseline="0" dirty="0" smtClean="0">
                <a:ln>
                  <a:noFill/>
                </a:ln>
                <a:solidFill>
                  <a:srgbClr val="365F91"/>
                </a:solidFill>
                <a:effectLst/>
                <a:latin typeface="Times New Roman" pitchFamily="18" charset="0"/>
                <a:cs typeface="Arial" pitchFamily="34" charset="0"/>
              </a:rPr>
              <a:t>Косова Г. Г. ведёт мастер-класс на </a:t>
            </a:r>
            <a:r>
              <a:rPr kumimoji="0" lang="ru-RU" sz="1400" b="0" i="0" u="none" strike="noStrike" cap="none" normalizeH="0" baseline="0" dirty="0" err="1" smtClean="0">
                <a:ln>
                  <a:noFill/>
                </a:ln>
                <a:solidFill>
                  <a:srgbClr val="365F91"/>
                </a:solidFill>
                <a:effectLst/>
                <a:latin typeface="Times New Roman" pitchFamily="18" charset="0"/>
                <a:cs typeface="Arial" pitchFamily="34" charset="0"/>
              </a:rPr>
              <a:t>педмарафоне</a:t>
            </a:r>
            <a:r>
              <a:rPr kumimoji="0" lang="ru-RU" sz="1400" b="0" i="0" u="none" strike="noStrike" cap="none" normalizeH="0" baseline="0" dirty="0" smtClean="0">
                <a:ln>
                  <a:noFill/>
                </a:ln>
                <a:solidFill>
                  <a:srgbClr val="365F91"/>
                </a:solidFill>
                <a:effectLst/>
                <a:latin typeface="Times New Roman" pitchFamily="18" charset="0"/>
                <a:cs typeface="Arial" pitchFamily="34" charset="0"/>
              </a:rPr>
              <a:t>. 2013</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Рисунок 5" descr="сканирование0025"/>
          <p:cNvPicPr/>
          <p:nvPr/>
        </p:nvPicPr>
        <p:blipFill>
          <a:blip r:embed="rId5" cstate="print"/>
          <a:srcRect l="6463" t="8304" r="3061"/>
          <a:stretch>
            <a:fillRect/>
          </a:stretch>
        </p:blipFill>
        <p:spPr bwMode="auto">
          <a:xfrm>
            <a:off x="4643438" y="785794"/>
            <a:ext cx="3357586" cy="22148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8130" name="Text Box 2"/>
          <p:cNvSpPr txBox="1">
            <a:spLocks noChangeArrowheads="1"/>
          </p:cNvSpPr>
          <p:nvPr/>
        </p:nvSpPr>
        <p:spPr bwMode="auto">
          <a:xfrm>
            <a:off x="5357818" y="2500306"/>
            <a:ext cx="2524125" cy="495300"/>
          </a:xfrm>
          <a:prstGeom prst="rect">
            <a:avLst/>
          </a:prstGeom>
          <a:solidFill>
            <a:srgbClr val="FFFFFF"/>
          </a:solidFill>
          <a:ln w="9525">
            <a:solidFill>
              <a:srgbClr val="365F9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0" i="0" u="none" strike="noStrike" cap="none" normalizeH="0" baseline="0" dirty="0" smtClean="0">
                <a:ln>
                  <a:noFill/>
                </a:ln>
                <a:solidFill>
                  <a:srgbClr val="244061"/>
                </a:solidFill>
                <a:effectLst/>
                <a:latin typeface="Times New Roman" pitchFamily="18" charset="0"/>
                <a:cs typeface="Arial" pitchFamily="34" charset="0"/>
              </a:rPr>
              <a:t>Победитель районного  конкурса «Учитель года 2005»</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Рисунок 7" descr="100001.jpg"/>
          <p:cNvPicPr/>
          <p:nvPr/>
        </p:nvPicPr>
        <p:blipFill>
          <a:blip r:embed="rId6" cstate="print"/>
          <a:srcRect/>
          <a:stretch>
            <a:fillRect/>
          </a:stretch>
        </p:blipFill>
        <p:spPr bwMode="auto">
          <a:xfrm>
            <a:off x="642910" y="3643314"/>
            <a:ext cx="3500462" cy="2224089"/>
          </a:xfrm>
          <a:prstGeom prst="rect">
            <a:avLst/>
          </a:prstGeom>
          <a:noFill/>
          <a:ln w="9525">
            <a:solidFill>
              <a:schemeClr val="accent1">
                <a:lumMod val="75000"/>
              </a:schemeClr>
            </a:solidFill>
            <a:miter lim="800000"/>
            <a:headEnd/>
            <a:tailEnd/>
          </a:ln>
        </p:spPr>
      </p:pic>
      <p:pic>
        <p:nvPicPr>
          <p:cNvPr id="9" name="Рисунок 8" descr="D:\102PHOTO\9 vмая\DSCN5851.JPG"/>
          <p:cNvPicPr/>
          <p:nvPr/>
        </p:nvPicPr>
        <p:blipFill>
          <a:blip r:embed="rId7" cstate="print"/>
          <a:srcRect/>
          <a:stretch>
            <a:fillRect/>
          </a:stretch>
        </p:blipFill>
        <p:spPr bwMode="auto">
          <a:xfrm>
            <a:off x="4786314" y="3500438"/>
            <a:ext cx="3426146" cy="2337436"/>
          </a:xfrm>
          <a:prstGeom prst="rect">
            <a:avLst/>
          </a:prstGeom>
          <a:noFill/>
          <a:ln w="9525">
            <a:solidFill>
              <a:schemeClr val="accent1">
                <a:lumMod val="75000"/>
              </a:schemeClr>
            </a:solidFill>
            <a:miter lim="800000"/>
            <a:headEnd/>
            <a:tailEnd/>
          </a:ln>
        </p:spPr>
      </p:pic>
      <p:sp>
        <p:nvSpPr>
          <p:cNvPr id="48131" name="Rectangle 3"/>
          <p:cNvSpPr>
            <a:spLocks noChangeArrowheads="1"/>
          </p:cNvSpPr>
          <p:nvPr/>
        </p:nvSpPr>
        <p:spPr bwMode="auto">
          <a:xfrm>
            <a:off x="2214546" y="5286388"/>
            <a:ext cx="4338637" cy="542925"/>
          </a:xfrm>
          <a:prstGeom prst="rect">
            <a:avLst/>
          </a:prstGeom>
          <a:solidFill>
            <a:srgbClr val="FFFFFF"/>
          </a:solidFill>
          <a:ln w="9525">
            <a:solidFill>
              <a:srgbClr val="365F9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0" i="0" u="none" strike="noStrike" cap="none" normalizeH="0" baseline="0" dirty="0" smtClean="0">
                <a:ln>
                  <a:noFill/>
                </a:ln>
                <a:solidFill>
                  <a:srgbClr val="244061"/>
                </a:solidFill>
                <a:effectLst/>
                <a:latin typeface="Times New Roman" pitchFamily="18" charset="0"/>
                <a:cs typeface="Arial" pitchFamily="34" charset="0"/>
              </a:rPr>
              <a:t>Презентация школьной  Книги Памяти на районном методическом объединении и ветеранам труда</a:t>
            </a:r>
            <a:r>
              <a:rPr kumimoji="0" lang="ru-RU" sz="1200" b="0" i="0" u="none" strike="noStrike" cap="none" normalizeH="0" baseline="0" dirty="0" smtClean="0">
                <a:ln>
                  <a:noFill/>
                </a:ln>
                <a:solidFill>
                  <a:srgbClr val="244061"/>
                </a:solidFill>
                <a:effectLst/>
                <a:latin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advClick="0" advTm="5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8129">
                                            <p:txEl>
                                              <p:pRg st="0" end="0"/>
                                            </p:txEl>
                                          </p:spTgt>
                                        </p:tgtEl>
                                        <p:attrNameLst>
                                          <p:attrName>style.visibility</p:attrName>
                                        </p:attrNameLst>
                                      </p:cBhvr>
                                      <p:to>
                                        <p:strVal val="visible"/>
                                      </p:to>
                                    </p:set>
                                    <p:animEffect transition="in" filter="wipe(down)">
                                      <p:cBhvr>
                                        <p:cTn id="11" dur="500"/>
                                        <p:tgtEl>
                                          <p:spTgt spid="48129">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8130">
                                            <p:txEl>
                                              <p:pRg st="0" end="0"/>
                                            </p:txEl>
                                          </p:spTgt>
                                        </p:tgtEl>
                                        <p:attrNameLst>
                                          <p:attrName>style.visibility</p:attrName>
                                        </p:attrNameLst>
                                      </p:cBhvr>
                                      <p:to>
                                        <p:strVal val="visible"/>
                                      </p:to>
                                    </p:set>
                                    <p:animEffect transition="in" filter="wipe(down)">
                                      <p:cBhvr>
                                        <p:cTn id="19" dur="500"/>
                                        <p:tgtEl>
                                          <p:spTgt spid="48130">
                                            <p:txEl>
                                              <p:pRg st="0" end="0"/>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48131">
                                            <p:txEl>
                                              <p:pRg st="0" end="0"/>
                                            </p:txEl>
                                          </p:spTgt>
                                        </p:tgtEl>
                                        <p:attrNameLst>
                                          <p:attrName>style.visibility</p:attrName>
                                        </p:attrNameLst>
                                      </p:cBhvr>
                                      <p:to>
                                        <p:strVal val="visible"/>
                                      </p:to>
                                    </p:set>
                                    <p:animEffect transition="in" filter="wipe(down)">
                                      <p:cBhvr>
                                        <p:cTn id="31" dur="500"/>
                                        <p:tgtEl>
                                          <p:spTgt spid="48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ша\Desktop\Новая папка (5)\unnamed (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Прямоугольник 5"/>
          <p:cNvSpPr/>
          <p:nvPr/>
        </p:nvSpPr>
        <p:spPr>
          <a:xfrm>
            <a:off x="1428728" y="1285860"/>
            <a:ext cx="6072214" cy="4154984"/>
          </a:xfrm>
          <a:prstGeom prst="rect">
            <a:avLst/>
          </a:prstGeom>
        </p:spPr>
        <p:txBody>
          <a:bodyPr wrap="square">
            <a:spAutoFit/>
          </a:bodyPr>
          <a:lstStyle/>
          <a:p>
            <a:r>
              <a:rPr lang="ru-RU" sz="2400" dirty="0">
                <a:solidFill>
                  <a:srgbClr val="FF0000"/>
                </a:solidFill>
                <a:latin typeface="Monotype Corsiva" pitchFamily="66" charset="0"/>
              </a:rPr>
              <a:t>Нет крепче на земле союза, чем счастливая и дружная семья. Это и начало новой жизни, и продолжение прекрасного рода, и почитание святости традиций. Семья — это наивысшее счастье, которое человек может создать сам. Сегодня, в Международный день семьи, мне хочется пожелать: пусть детский смех раздается повсюду, а родные будут вам верной опорой. Пускай вас всегда согревает тепло любви. Желаю вашей семье быть цветущей, дружной и сплоченной. Благополучия и добра всем семьям!</a:t>
            </a:r>
          </a:p>
        </p:txBody>
      </p:sp>
    </p:spTree>
  </p:cSld>
  <p:clrMapOvr>
    <a:masterClrMapping/>
  </p:clrMapOvr>
  <p:transition spd="med" advClick="0" advTm="5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edg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ша\Desktop\Новая папка (5)\unnamed (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017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0180" name="Rectangle 4"/>
          <p:cNvSpPr>
            <a:spLocks noChangeArrowheads="1"/>
          </p:cNvSpPr>
          <p:nvPr/>
        </p:nvSpPr>
        <p:spPr bwMode="auto">
          <a:xfrm>
            <a:off x="642910" y="928670"/>
            <a:ext cx="8374817"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800" b="1" i="1"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29997" dir="5400000" sy="-100000" algn="bl" rotWithShape="0"/>
                </a:effectLst>
                <a:latin typeface="Times New Roman" pitchFamily="18" charset="0"/>
                <a:ea typeface="Calibri" pitchFamily="34" charset="0"/>
                <a:cs typeface="Times New Roman" pitchFamily="18" charset="0"/>
              </a:rPr>
              <a:t>Дерябины </a:t>
            </a:r>
            <a:endParaRPr kumimoji="0" lang="ru-RU" sz="28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29997" dir="5400000" sy="-100000" algn="bl" rotWithShape="0"/>
              </a:effectLst>
              <a:latin typeface="Arial" pitchFamily="34" charset="0"/>
              <a:cs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2800" b="1" i="1"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29997" dir="5400000" sy="-100000" algn="bl" rotWithShape="0"/>
                </a:effectLst>
                <a:latin typeface="Times New Roman" pitchFamily="18" charset="0"/>
                <a:ea typeface="Calibri" pitchFamily="34" charset="0"/>
                <a:cs typeface="Times New Roman" pitchFamily="18" charset="0"/>
              </a:rPr>
              <a:t>Григорий Петрович  и </a:t>
            </a: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2800" b="1" i="1"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29997" dir="5400000" sy="-100000" algn="bl" rotWithShape="0"/>
                </a:effectLst>
                <a:latin typeface="Times New Roman" pitchFamily="18" charset="0"/>
                <a:ea typeface="Calibri" pitchFamily="34" charset="0"/>
                <a:cs typeface="Times New Roman" pitchFamily="18" charset="0"/>
              </a:rPr>
              <a:t>Анна Никитична</a:t>
            </a:r>
            <a:endParaRPr kumimoji="0" lang="ru-RU" sz="28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29997" dir="5400000" sy="-100000" algn="bl" rotWithShape="0"/>
              </a:effectLst>
              <a:latin typeface="Arial" pitchFamily="34" charset="0"/>
              <a:cs typeface="Arial" pitchFamily="34" charset="0"/>
            </a:endParaRPr>
          </a:p>
        </p:txBody>
      </p:sp>
      <p:pic>
        <p:nvPicPr>
          <p:cNvPr id="7" name="Рисунок 6" descr="C:\Documents and Settings\123\Рабочий стол\Чер 004.jpg"/>
          <p:cNvPicPr/>
          <p:nvPr/>
        </p:nvPicPr>
        <p:blipFill>
          <a:blip r:embed="rId4" cstate="print"/>
          <a:srcRect/>
          <a:stretch>
            <a:fillRect/>
          </a:stretch>
        </p:blipFill>
        <p:spPr bwMode="auto">
          <a:xfrm>
            <a:off x="928662" y="2928934"/>
            <a:ext cx="2066925" cy="28422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Рисунок 7" descr="C:\Documents and Settings\123\Рабочий стол\Чер 008.jpg"/>
          <p:cNvPicPr/>
          <p:nvPr/>
        </p:nvPicPr>
        <p:blipFill>
          <a:blip r:embed="rId5" cstate="print"/>
          <a:srcRect l="8580" r="13879"/>
          <a:stretch>
            <a:fillRect/>
          </a:stretch>
        </p:blipFill>
        <p:spPr bwMode="auto">
          <a:xfrm>
            <a:off x="6072198" y="3000372"/>
            <a:ext cx="2143140" cy="28184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advClick="0" advTm="5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50180">
                                            <p:txEl>
                                              <p:pRg st="0" end="0"/>
                                            </p:txEl>
                                          </p:spTgt>
                                        </p:tgtEl>
                                        <p:attrNameLst>
                                          <p:attrName>style.visibility</p:attrName>
                                        </p:attrNameLst>
                                      </p:cBhvr>
                                      <p:to>
                                        <p:strVal val="visible"/>
                                      </p:to>
                                    </p:set>
                                    <p:anim calcmode="lin" valueType="num">
                                      <p:cBhvr additive="base">
                                        <p:cTn id="7" dur="1000" fill="hold"/>
                                        <p:tgtEl>
                                          <p:spTgt spid="50180">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0180">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7" presetClass="entr" presetSubtype="4" fill="hold" nodeType="afterEffect">
                                  <p:stCondLst>
                                    <p:cond delay="0"/>
                                  </p:stCondLst>
                                  <p:childTnLst>
                                    <p:set>
                                      <p:cBhvr>
                                        <p:cTn id="11" dur="1" fill="hold">
                                          <p:stCondLst>
                                            <p:cond delay="0"/>
                                          </p:stCondLst>
                                        </p:cTn>
                                        <p:tgtEl>
                                          <p:spTgt spid="50180">
                                            <p:txEl>
                                              <p:pRg st="1" end="1"/>
                                            </p:txEl>
                                          </p:spTgt>
                                        </p:tgtEl>
                                        <p:attrNameLst>
                                          <p:attrName>style.visibility</p:attrName>
                                        </p:attrNameLst>
                                      </p:cBhvr>
                                      <p:to>
                                        <p:strVal val="visible"/>
                                      </p:to>
                                    </p:set>
                                    <p:anim calcmode="lin" valueType="num">
                                      <p:cBhvr additive="base">
                                        <p:cTn id="12" dur="1000" fill="hold"/>
                                        <p:tgtEl>
                                          <p:spTgt spid="50180">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50180">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7" presetClass="entr" presetSubtype="4" fill="hold" nodeType="afterEffect">
                                  <p:stCondLst>
                                    <p:cond delay="0"/>
                                  </p:stCondLst>
                                  <p:childTnLst>
                                    <p:set>
                                      <p:cBhvr>
                                        <p:cTn id="16" dur="1" fill="hold">
                                          <p:stCondLst>
                                            <p:cond delay="0"/>
                                          </p:stCondLst>
                                        </p:cTn>
                                        <p:tgtEl>
                                          <p:spTgt spid="50180">
                                            <p:txEl>
                                              <p:pRg st="2" end="2"/>
                                            </p:txEl>
                                          </p:spTgt>
                                        </p:tgtEl>
                                        <p:attrNameLst>
                                          <p:attrName>style.visibility</p:attrName>
                                        </p:attrNameLst>
                                      </p:cBhvr>
                                      <p:to>
                                        <p:strVal val="visible"/>
                                      </p:to>
                                    </p:set>
                                    <p:anim calcmode="lin" valueType="num">
                                      <p:cBhvr additive="base">
                                        <p:cTn id="17" dur="1000" fill="hold"/>
                                        <p:tgtEl>
                                          <p:spTgt spid="50180">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50180">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par>
                          <p:cTn id="23" fill="hold">
                            <p:stCondLst>
                              <p:cond delay="3500"/>
                            </p:stCondLst>
                            <p:childTnLst>
                              <p:par>
                                <p:cTn id="24" presetID="22" presetClass="entr" presetSubtype="4"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ша\Desktop\Новая папка (5)\unnamed (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Прямоугольник 2"/>
          <p:cNvSpPr/>
          <p:nvPr/>
        </p:nvSpPr>
        <p:spPr>
          <a:xfrm>
            <a:off x="785786" y="1357298"/>
            <a:ext cx="7572428" cy="3785652"/>
          </a:xfrm>
          <a:prstGeom prst="rect">
            <a:avLst/>
          </a:prstGeom>
        </p:spPr>
        <p:txBody>
          <a:bodyPr wrap="square">
            <a:spAutoFit/>
          </a:bodyPr>
          <a:lstStyle/>
          <a:p>
            <a:r>
              <a:rPr lang="ru-RU" sz="2000" dirty="0"/>
              <a:t>Первым, кто в 1943 году начал педагогическую деятельность, был Григорий Петрович Дерябин.  Его называли педагогом от  бога. О нём слагали легенды, сочиняли стихи. Если у него на уроке, как и у его жены Анны Никитичны, ученик получал пятёрку, то его знания не подвергались сомнению. Григорий Петрович сотрудничал со «Школой юного математика» при Сибирской академии наук. Ему многие годы доверяли принимать вступительные экзамены в Омском педагогическом институте, преподавание в Омской партийной школе. Супруги Дерябины воспитали целую плеяду прекрасных учителей, которые работали и работают в школах района, области, страны, награждены   знаками  «Отличник народного образования». </a:t>
            </a:r>
          </a:p>
        </p:txBody>
      </p:sp>
    </p:spTree>
  </p:cSld>
  <p:clrMapOvr>
    <a:masterClrMapping/>
  </p:clrMapOvr>
  <p:transition spd="med" advClick="0" advTm="5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ша\Desktop\Новая папка (5)\unnamed (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Прямоугольник 2"/>
          <p:cNvSpPr/>
          <p:nvPr/>
        </p:nvSpPr>
        <p:spPr>
          <a:xfrm>
            <a:off x="857224" y="785794"/>
            <a:ext cx="6786594" cy="2308324"/>
          </a:xfrm>
          <a:prstGeom prst="rect">
            <a:avLst/>
          </a:prstGeom>
        </p:spPr>
        <p:txBody>
          <a:bodyPr wrap="square">
            <a:spAutoFit/>
          </a:bodyPr>
          <a:lstStyle/>
          <a:p>
            <a:r>
              <a:rPr lang="ru-RU" dirty="0"/>
              <a:t>Григорий Петрович и Анна Никитична Дерябины вместе с Иваном </a:t>
            </a:r>
            <a:r>
              <a:rPr lang="ru-RU" dirty="0" err="1"/>
              <a:t>Михеевичем</a:t>
            </a:r>
            <a:r>
              <a:rPr lang="ru-RU" dirty="0"/>
              <a:t> </a:t>
            </a:r>
            <a:r>
              <a:rPr lang="ru-RU" dirty="0" err="1"/>
              <a:t>Чередовым</a:t>
            </a:r>
            <a:r>
              <a:rPr lang="ru-RU" dirty="0"/>
              <a:t>, являясь новаторами и внедряя современные формы и методы обучения, образование в районе  на новую высоту в 60-е годы прошлого столетия. Их педагогическое мастерство стало примером для их учеников, и они выбрали профессию учителя. Успешно работали и работают Н. Мальцева, Л. </a:t>
            </a:r>
            <a:r>
              <a:rPr lang="ru-RU" dirty="0" err="1"/>
              <a:t>Хопёрская</a:t>
            </a:r>
            <a:r>
              <a:rPr lang="ru-RU" dirty="0"/>
              <a:t>, О. </a:t>
            </a:r>
            <a:r>
              <a:rPr lang="ru-RU" dirty="0" err="1"/>
              <a:t>Прибыткина</a:t>
            </a:r>
            <a:r>
              <a:rPr lang="ru-RU" dirty="0"/>
              <a:t>  в родной школе, продолжая славные традиции </a:t>
            </a:r>
            <a:r>
              <a:rPr lang="ru-RU" dirty="0" err="1"/>
              <a:t>тюкалинского</a:t>
            </a:r>
            <a:r>
              <a:rPr lang="ru-RU" dirty="0"/>
              <a:t> </a:t>
            </a:r>
            <a:r>
              <a:rPr lang="ru-RU" dirty="0" smtClean="0"/>
              <a:t>учительства.</a:t>
            </a:r>
            <a:endParaRPr lang="ru-RU" dirty="0"/>
          </a:p>
        </p:txBody>
      </p:sp>
      <p:pic>
        <p:nvPicPr>
          <p:cNvPr id="4" name="Рисунок 3"/>
          <p:cNvPicPr/>
          <p:nvPr/>
        </p:nvPicPr>
        <p:blipFill>
          <a:blip r:embed="rId4" cstate="print"/>
          <a:srcRect l="3847" t="20290" r="12086" b="6522"/>
          <a:stretch>
            <a:fillRect/>
          </a:stretch>
        </p:blipFill>
        <p:spPr bwMode="auto">
          <a:xfrm>
            <a:off x="2000232" y="3286124"/>
            <a:ext cx="4286280" cy="2666996"/>
          </a:xfrm>
          <a:prstGeom prst="rect">
            <a:avLst/>
          </a:prstGeom>
          <a:ln>
            <a:noFill/>
          </a:ln>
          <a:effectLst>
            <a:softEdge rad="112500"/>
          </a:effectLst>
        </p:spPr>
      </p:pic>
    </p:spTree>
  </p:cSld>
  <p:clrMapOvr>
    <a:masterClrMapping/>
  </p:clrMapOvr>
  <p:transition spd="med" advClick="0" advTm="5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ша\Desktop\Новая папка (5)\unnamed (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6321" name="Rectangle 1"/>
          <p:cNvSpPr>
            <a:spLocks noChangeArrowheads="1"/>
          </p:cNvSpPr>
          <p:nvPr/>
        </p:nvSpPr>
        <p:spPr bwMode="auto">
          <a:xfrm>
            <a:off x="1714480" y="1000108"/>
            <a:ext cx="642942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1"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29997" dir="5400000" sy="-100000" algn="bl" rotWithShape="0"/>
                </a:effectLst>
                <a:latin typeface="Times New Roman" pitchFamily="18" charset="0"/>
                <a:ea typeface="Calibri" pitchFamily="34" charset="0"/>
                <a:cs typeface="Times New Roman" pitchFamily="18" charset="0"/>
              </a:rPr>
              <a:t>Сажины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1"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29997" dir="5400000" sy="-100000" algn="bl" rotWithShape="0"/>
                </a:effectLst>
                <a:latin typeface="Times New Roman" pitchFamily="18" charset="0"/>
                <a:ea typeface="Calibri" pitchFamily="34" charset="0"/>
                <a:cs typeface="Times New Roman" pitchFamily="18" charset="0"/>
              </a:rPr>
              <a:t>Тамара Георгиевна(Косова) и Михаил Михайлович</a:t>
            </a:r>
            <a:r>
              <a:rPr kumimoji="0" lang="ru-RU" sz="28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29997" dir="5400000" sy="-100000" algn="bl" rotWithShape="0"/>
                </a:effectLst>
                <a:latin typeface="Arial" pitchFamily="34" charset="0"/>
                <a:cs typeface="Arial" pitchFamily="34" charset="0"/>
              </a:rPr>
              <a:t> </a:t>
            </a:r>
          </a:p>
        </p:txBody>
      </p:sp>
      <p:pic>
        <p:nvPicPr>
          <p:cNvPr id="4" name="Рисунок 3" descr="D:\Мои документы\с.jpeg"/>
          <p:cNvPicPr/>
          <p:nvPr/>
        </p:nvPicPr>
        <p:blipFill>
          <a:blip r:embed="rId4" cstate="print"/>
          <a:srcRect l="7602" t="15193" r="34210" b="19337"/>
          <a:stretch>
            <a:fillRect/>
          </a:stretch>
        </p:blipFill>
        <p:spPr bwMode="auto">
          <a:xfrm>
            <a:off x="5786446" y="3071810"/>
            <a:ext cx="2109789" cy="27613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Рисунок 4" descr="C:\Users\hf\Desktop\Attachments_lar-1@inbox.ru_2013-12-14_13-05-07\krchaovchp.jpg"/>
          <p:cNvPicPr/>
          <p:nvPr/>
        </p:nvPicPr>
        <p:blipFill>
          <a:blip r:embed="rId5" cstate="print"/>
          <a:srcRect/>
          <a:stretch>
            <a:fillRect/>
          </a:stretch>
        </p:blipFill>
        <p:spPr bwMode="auto">
          <a:xfrm>
            <a:off x="1428728" y="3071810"/>
            <a:ext cx="2147849" cy="271450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advClick="0" advTm="5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56321">
                                            <p:txEl>
                                              <p:pRg st="0" end="0"/>
                                            </p:txEl>
                                          </p:spTgt>
                                        </p:tgtEl>
                                        <p:attrNameLst>
                                          <p:attrName>style.visibility</p:attrName>
                                        </p:attrNameLst>
                                      </p:cBhvr>
                                      <p:to>
                                        <p:strVal val="visible"/>
                                      </p:to>
                                    </p:set>
                                    <p:anim calcmode="lin" valueType="num">
                                      <p:cBhvr additive="base">
                                        <p:cTn id="7" dur="1000" fill="hold"/>
                                        <p:tgtEl>
                                          <p:spTgt spid="5632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632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7" presetClass="entr" presetSubtype="4" fill="hold" nodeType="afterEffect">
                                  <p:stCondLst>
                                    <p:cond delay="0"/>
                                  </p:stCondLst>
                                  <p:childTnLst>
                                    <p:set>
                                      <p:cBhvr>
                                        <p:cTn id="11" dur="1" fill="hold">
                                          <p:stCondLst>
                                            <p:cond delay="0"/>
                                          </p:stCondLst>
                                        </p:cTn>
                                        <p:tgtEl>
                                          <p:spTgt spid="56321">
                                            <p:txEl>
                                              <p:pRg st="1" end="1"/>
                                            </p:txEl>
                                          </p:spTgt>
                                        </p:tgtEl>
                                        <p:attrNameLst>
                                          <p:attrName>style.visibility</p:attrName>
                                        </p:attrNameLst>
                                      </p:cBhvr>
                                      <p:to>
                                        <p:strVal val="visible"/>
                                      </p:to>
                                    </p:set>
                                    <p:anim calcmode="lin" valueType="num">
                                      <p:cBhvr additive="base">
                                        <p:cTn id="12" dur="1000" fill="hold"/>
                                        <p:tgtEl>
                                          <p:spTgt spid="56321">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56321">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p:stCondLst>
                              <p:cond delay="2500"/>
                            </p:stCondLst>
                            <p:childTnLst>
                              <p:par>
                                <p:cTn id="19" presetID="22" presetClass="entr" presetSubtype="4"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ша\Desktop\Новая папка (5)\unnamed (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8371" name="Rectangle 3"/>
          <p:cNvSpPr>
            <a:spLocks noChangeArrowheads="1"/>
          </p:cNvSpPr>
          <p:nvPr/>
        </p:nvSpPr>
        <p:spPr bwMode="auto">
          <a:xfrm>
            <a:off x="928662" y="642918"/>
            <a:ext cx="707236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429000" algn="l"/>
              </a:tabLst>
            </a:pPr>
            <a:r>
              <a:rPr kumimoji="0" lang="ru-RU" sz="2400" b="0" i="0" u="none" strike="noStrike" cap="none" normalizeH="0" baseline="0" dirty="0" smtClean="0">
                <a:ln>
                  <a:noFill/>
                </a:ln>
                <a:effectLst/>
                <a:latin typeface="Times New Roman" pitchFamily="18" charset="0"/>
                <a:ea typeface="Calibri" pitchFamily="34" charset="0"/>
                <a:cs typeface="Times New Roman" pitchFamily="18" charset="0"/>
              </a:rPr>
              <a:t>Тамара Георгиевна после окончания Саргатского педучилища работала учителем начальных классов в Ярославской, Красноусовской, </a:t>
            </a:r>
            <a:r>
              <a:rPr kumimoji="0" lang="ru-RU" sz="2400" b="0" i="0" u="none" strike="noStrike" cap="none" normalizeH="0" baseline="0" dirty="0" err="1" smtClean="0">
                <a:ln>
                  <a:noFill/>
                </a:ln>
                <a:effectLst/>
                <a:latin typeface="Times New Roman" pitchFamily="18" charset="0"/>
                <a:ea typeface="Calibri" pitchFamily="34" charset="0"/>
                <a:cs typeface="Times New Roman" pitchFamily="18" charset="0"/>
              </a:rPr>
              <a:t>Мангутской</a:t>
            </a:r>
            <a:r>
              <a:rPr kumimoji="0" lang="ru-RU" sz="2400" b="0" i="0" u="none" strike="noStrike" cap="none" normalizeH="0" baseline="0" dirty="0" smtClean="0">
                <a:ln>
                  <a:noFill/>
                </a:ln>
                <a:effectLst/>
                <a:latin typeface="Times New Roman" pitchFamily="18" charset="0"/>
                <a:ea typeface="Calibri" pitchFamily="34" charset="0"/>
                <a:cs typeface="Times New Roman" pitchFamily="18" charset="0"/>
              </a:rPr>
              <a:t>  школах Тюкалинского  и </a:t>
            </a:r>
            <a:r>
              <a:rPr kumimoji="0" lang="ru-RU" sz="2400" b="0" i="0" u="none" strike="noStrike" cap="none" normalizeH="0" baseline="0" dirty="0" err="1" smtClean="0">
                <a:ln>
                  <a:noFill/>
                </a:ln>
                <a:effectLst/>
                <a:latin typeface="Times New Roman" pitchFamily="18" charset="0"/>
                <a:ea typeface="Calibri" pitchFamily="34" charset="0"/>
                <a:cs typeface="Times New Roman" pitchFamily="18" charset="0"/>
              </a:rPr>
              <a:t>Называевского</a:t>
            </a:r>
            <a:r>
              <a:rPr kumimoji="0" lang="ru-RU" sz="2400" b="0" i="0" u="none" strike="noStrike" cap="none" normalizeH="0" baseline="0" dirty="0" smtClean="0">
                <a:ln>
                  <a:noFill/>
                </a:ln>
                <a:effectLst/>
                <a:latin typeface="Times New Roman" pitchFamily="18" charset="0"/>
                <a:ea typeface="Calibri" pitchFamily="34" charset="0"/>
                <a:cs typeface="Times New Roman" pitchFamily="18" charset="0"/>
              </a:rPr>
              <a:t> районов, воспитателем в детском саду с. Красноусово.</a:t>
            </a:r>
            <a:endParaRPr kumimoji="0" lang="ru-RU" sz="1800" b="0" i="0" u="none" strike="noStrike" cap="none" normalizeH="0" baseline="0" dirty="0" smtClean="0">
              <a:ln>
                <a:noFill/>
              </a:ln>
              <a:effectLst/>
              <a:latin typeface="Arial" pitchFamily="34" charset="0"/>
              <a:cs typeface="Arial" pitchFamily="34" charset="0"/>
            </a:endParaRPr>
          </a:p>
        </p:txBody>
      </p:sp>
      <p:sp>
        <p:nvSpPr>
          <p:cNvPr id="58372"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8373" name="Rectangle 5"/>
          <p:cNvSpPr>
            <a:spLocks noChangeArrowheads="1"/>
          </p:cNvSpPr>
          <p:nvPr/>
        </p:nvSpPr>
        <p:spPr bwMode="auto">
          <a:xfrm rot="10800000" flipV="1">
            <a:off x="428596" y="2428868"/>
            <a:ext cx="8501122"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rgbClr val="24406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effectLst/>
                <a:latin typeface="Times New Roman" pitchFamily="18" charset="0"/>
                <a:ea typeface="Calibri" pitchFamily="34" charset="0"/>
                <a:cs typeface="Times New Roman" pitchFamily="18" charset="0"/>
              </a:rPr>
              <a:t>Она была добрым, отзывчивым человеком, всегда находила общий язык со своими воспитанниками. Умело организовывала досуг детей: это были разные кружки (вязание, вышивка), художественная самодеятельность, ребята выступали с концертами в детском саду, в сельском клубе. Всегда находила слова, чтобы подбодрить каждого, заменяя ему родителей. За чтобы не бралась Тамара Георгиевна, она это делала с большим энтузиазмом и увлечённостью. </a:t>
            </a:r>
            <a:endParaRPr kumimoji="0" lang="ru-RU" sz="2800" b="0" i="0" u="none" strike="noStrike" cap="none" normalizeH="0" baseline="0" dirty="0" smtClean="0">
              <a:ln>
                <a:noFill/>
              </a:ln>
              <a:effectLst/>
              <a:latin typeface="Arial" pitchFamily="34" charset="0"/>
              <a:cs typeface="Arial" pitchFamily="34" charset="0"/>
            </a:endParaRPr>
          </a:p>
        </p:txBody>
      </p:sp>
    </p:spTree>
  </p:cSld>
  <p:clrMapOvr>
    <a:masterClrMapping/>
  </p:clrMapOvr>
  <p:transition spd="med" advClick="0" advTm="5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circle(in)">
                                      <p:cBhvr>
                                        <p:cTn id="7" dur="2000"/>
                                        <p:tgtEl>
                                          <p:spTgt spid="58371">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8373">
                                            <p:txEl>
                                              <p:pRg st="1" end="1"/>
                                            </p:txEl>
                                          </p:spTgt>
                                        </p:tgtEl>
                                        <p:attrNameLst>
                                          <p:attrName>style.visibility</p:attrName>
                                        </p:attrNameLst>
                                      </p:cBhvr>
                                      <p:to>
                                        <p:strVal val="visible"/>
                                      </p:to>
                                    </p:set>
                                    <p:animEffect transition="in" filter="circle(in)">
                                      <p:cBhvr>
                                        <p:cTn id="11" dur="2000"/>
                                        <p:tgtEl>
                                          <p:spTgt spid="583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ша\Desktop\Новая папка (5)\unnamed (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60418" name="Rectangle 2"/>
          <p:cNvSpPr>
            <a:spLocks noChangeArrowheads="1"/>
          </p:cNvSpPr>
          <p:nvPr/>
        </p:nvSpPr>
        <p:spPr bwMode="auto">
          <a:xfrm rot="10800000" flipV="1">
            <a:off x="1643042" y="1000108"/>
            <a:ext cx="621510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Times New Roman" pitchFamily="18" charset="0"/>
                <a:ea typeface="Calibri" pitchFamily="34" charset="0"/>
                <a:cs typeface="Times New Roman" pitchFamily="18" charset="0"/>
              </a:rPr>
              <a:t>Михаил Михайлович работал в </a:t>
            </a:r>
            <a:r>
              <a:rPr kumimoji="0" lang="ru-RU" b="0" i="0" u="none" strike="noStrike" cap="none" normalizeH="0" baseline="0" dirty="0" err="1" smtClean="0">
                <a:ln>
                  <a:noFill/>
                </a:ln>
                <a:effectLst/>
                <a:latin typeface="Times New Roman" pitchFamily="18" charset="0"/>
                <a:ea typeface="Calibri" pitchFamily="34" charset="0"/>
                <a:cs typeface="Times New Roman" pitchFamily="18" charset="0"/>
              </a:rPr>
              <a:t>Охотниковской</a:t>
            </a:r>
            <a:r>
              <a:rPr kumimoji="0" lang="ru-RU" b="0" i="0" u="none" strike="noStrike" cap="none" normalizeH="0" baseline="0" dirty="0" smtClean="0">
                <a:ln>
                  <a:noFill/>
                </a:ln>
                <a:effectLst/>
                <a:latin typeface="Times New Roman" pitchFamily="18" charset="0"/>
                <a:ea typeface="Calibri" pitchFamily="34" charset="0"/>
                <a:cs typeface="Times New Roman" pitchFamily="18" charset="0"/>
              </a:rPr>
              <a:t>, Красноусовской, </a:t>
            </a:r>
            <a:r>
              <a:rPr kumimoji="0" lang="ru-RU" b="0" i="0" u="none" strike="noStrike" cap="none" normalizeH="0" baseline="0" dirty="0" err="1" smtClean="0">
                <a:ln>
                  <a:noFill/>
                </a:ln>
                <a:effectLst/>
                <a:latin typeface="Times New Roman" pitchFamily="18" charset="0"/>
                <a:ea typeface="Calibri" pitchFamily="34" charset="0"/>
                <a:cs typeface="Times New Roman" pitchFamily="18" charset="0"/>
              </a:rPr>
              <a:t>Бекишевской</a:t>
            </a:r>
            <a:r>
              <a:rPr kumimoji="0" lang="ru-RU" b="0" i="0" u="none" strike="noStrike" cap="none" normalizeH="0" baseline="0" dirty="0" smtClean="0">
                <a:ln>
                  <a:noFill/>
                </a:ln>
                <a:effectLst/>
                <a:latin typeface="Times New Roman" pitchFamily="18" charset="0"/>
                <a:ea typeface="Calibri" pitchFamily="34" charset="0"/>
                <a:cs typeface="Times New Roman" pitchFamily="18" charset="0"/>
              </a:rPr>
              <a:t> школах Тюкалинского  района. У него был неординарный подход к преподаванию физики и географии, поэтому ребята у него на уроках работали с большим интересом.</a:t>
            </a:r>
            <a:endParaRPr kumimoji="0" lang="ru-RU"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0420"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429000"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0421" name="Rectangle 5"/>
          <p:cNvSpPr>
            <a:spLocks noChangeArrowheads="1"/>
          </p:cNvSpPr>
          <p:nvPr/>
        </p:nvSpPr>
        <p:spPr bwMode="auto">
          <a:xfrm rot="10800000" flipV="1">
            <a:off x="1643042" y="2500306"/>
            <a:ext cx="471487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Times New Roman" pitchFamily="18" charset="0"/>
                <a:ea typeface="Calibri" pitchFamily="34" charset="0"/>
                <a:cs typeface="Times New Roman" pitchFamily="18" charset="0"/>
              </a:rPr>
              <a:t>Тамара Георгиевна активно участвовала во всех мероприятиях клуба ветеранов с. Красноусово.</a:t>
            </a:r>
            <a:endParaRPr kumimoji="0" lang="ru-RU" sz="2000" b="0" i="0" u="none" strike="noStrike" cap="none" normalizeH="0" baseline="0" dirty="0" smtClean="0">
              <a:ln>
                <a:noFill/>
              </a:ln>
              <a:effectLst/>
              <a:latin typeface="Arial" pitchFamily="34" charset="0"/>
              <a:cs typeface="Arial" pitchFamily="34" charset="0"/>
            </a:endParaRPr>
          </a:p>
        </p:txBody>
      </p:sp>
      <p:pic>
        <p:nvPicPr>
          <p:cNvPr id="7" name="Рисунок 6" descr="E:\Новая папка\ф вех1 выпи.jpg"/>
          <p:cNvPicPr/>
          <p:nvPr/>
        </p:nvPicPr>
        <p:blipFill>
          <a:blip r:embed="rId4" cstate="print"/>
          <a:srcRect l="22185" t="27335" r="1987" b="4100"/>
          <a:stretch>
            <a:fillRect/>
          </a:stretch>
        </p:blipFill>
        <p:spPr bwMode="auto">
          <a:xfrm>
            <a:off x="928662" y="3786190"/>
            <a:ext cx="3643338" cy="2245038"/>
          </a:xfrm>
          <a:prstGeom prst="rect">
            <a:avLst/>
          </a:prstGeom>
          <a:noFill/>
          <a:ln w="9525">
            <a:noFill/>
            <a:miter lim="800000"/>
            <a:headEnd/>
            <a:tailEnd/>
          </a:ln>
        </p:spPr>
      </p:pic>
      <p:pic>
        <p:nvPicPr>
          <p:cNvPr id="8" name="Рисунок 7" descr="C:\Users\hf\Desktop\т.jpeg"/>
          <p:cNvPicPr/>
          <p:nvPr/>
        </p:nvPicPr>
        <p:blipFill>
          <a:blip r:embed="rId5" cstate="print"/>
          <a:srcRect l="4342" t="54406" r="2976" b="5364"/>
          <a:stretch>
            <a:fillRect/>
          </a:stretch>
        </p:blipFill>
        <p:spPr bwMode="auto">
          <a:xfrm rot="16200000">
            <a:off x="5835028" y="3451858"/>
            <a:ext cx="2788920" cy="2028825"/>
          </a:xfrm>
          <a:prstGeom prst="rect">
            <a:avLst/>
          </a:prstGeom>
          <a:noFill/>
          <a:ln w="9525">
            <a:noFill/>
            <a:miter lim="800000"/>
            <a:headEnd/>
            <a:tailEnd/>
          </a:ln>
        </p:spPr>
      </p:pic>
    </p:spTree>
  </p:cSld>
  <p:clrMapOvr>
    <a:masterClrMapping/>
  </p:clrMapOvr>
  <p:transition spd="med" advClick="0" advTm="5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0418">
                                            <p:txEl>
                                              <p:pRg st="0" end="0"/>
                                            </p:txEl>
                                          </p:spTgt>
                                        </p:tgtEl>
                                        <p:attrNameLst>
                                          <p:attrName>style.visibility</p:attrName>
                                        </p:attrNameLst>
                                      </p:cBhvr>
                                      <p:to>
                                        <p:strVal val="visible"/>
                                      </p:to>
                                    </p:set>
                                    <p:animEffect transition="in" filter="circle(in)">
                                      <p:cBhvr>
                                        <p:cTn id="7" dur="2000"/>
                                        <p:tgtEl>
                                          <p:spTgt spid="60418">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60421">
                                            <p:txEl>
                                              <p:pRg st="0" end="0"/>
                                            </p:txEl>
                                          </p:spTgt>
                                        </p:tgtEl>
                                        <p:attrNameLst>
                                          <p:attrName>style.visibility</p:attrName>
                                        </p:attrNameLst>
                                      </p:cBhvr>
                                      <p:to>
                                        <p:strVal val="visible"/>
                                      </p:to>
                                    </p:set>
                                    <p:animEffect transition="in" filter="circle(in)">
                                      <p:cBhvr>
                                        <p:cTn id="11" dur="2000"/>
                                        <p:tgtEl>
                                          <p:spTgt spid="60421">
                                            <p:txEl>
                                              <p:pRg st="0" end="0"/>
                                            </p:txEl>
                                          </p:spTgt>
                                        </p:tgtEl>
                                      </p:cBhvr>
                                    </p:animEffect>
                                  </p:childTnLst>
                                </p:cTn>
                              </p:par>
                            </p:childTnLst>
                          </p:cTn>
                        </p:par>
                        <p:par>
                          <p:cTn id="12" fill="hold">
                            <p:stCondLst>
                              <p:cond delay="4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450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ша\Desktop\Новая папка (5)\unnamed (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Прямоугольник 2"/>
          <p:cNvSpPr/>
          <p:nvPr/>
        </p:nvSpPr>
        <p:spPr>
          <a:xfrm>
            <a:off x="2000232" y="1071546"/>
            <a:ext cx="5542864" cy="523220"/>
          </a:xfrm>
          <a:prstGeom prst="rect">
            <a:avLst/>
          </a:prstGeom>
        </p:spPr>
        <p:txBody>
          <a:bodyPr wrap="none">
            <a:spAutoFit/>
          </a:bodyPr>
          <a:lstStyle/>
          <a:p>
            <a:r>
              <a:rPr lang="ru-RU" sz="2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29997" dir="5400000" sy="-100000" algn="bl" rotWithShape="0"/>
                </a:effectLst>
              </a:rPr>
              <a:t>Косов Георгий Александрович</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29997" dir="5400000" sy="-100000" algn="bl" rotWithShape="0"/>
              </a:effectLst>
            </a:endParaRPr>
          </a:p>
        </p:txBody>
      </p:sp>
      <p:pic>
        <p:nvPicPr>
          <p:cNvPr id="4" name="Рисунок 3" descr="C:\Users\hf\Desktop\Attachments_lar-1@inbox.ru_2013-12-14_13-05-07\DSC_0296.JPG"/>
          <p:cNvPicPr/>
          <p:nvPr/>
        </p:nvPicPr>
        <p:blipFill>
          <a:blip r:embed="rId4" cstate="print"/>
          <a:srcRect l="15619" t="3600" r="15564" b="10400"/>
          <a:stretch>
            <a:fillRect/>
          </a:stretch>
        </p:blipFill>
        <p:spPr bwMode="auto">
          <a:xfrm>
            <a:off x="2559796" y="2285993"/>
            <a:ext cx="3869591" cy="33954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Click="0" advTm="5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ша\Desktop\Новая папка (5)\unnamed (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64517" name="Rectangle 5"/>
          <p:cNvSpPr>
            <a:spLocks noChangeArrowheads="1"/>
          </p:cNvSpPr>
          <p:nvPr/>
        </p:nvSpPr>
        <p:spPr bwMode="auto">
          <a:xfrm rot="10800000" flipV="1">
            <a:off x="857224" y="785794"/>
            <a:ext cx="7000892"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429000" algn="l"/>
              </a:tabLst>
            </a:pPr>
            <a:r>
              <a:rPr kumimoji="0" lang="ru-RU" b="0" i="0" u="none" strike="noStrike" cap="none" normalizeH="0" baseline="0" dirty="0" smtClean="0">
                <a:ln>
                  <a:noFill/>
                </a:ln>
                <a:effectLst/>
                <a:latin typeface="Calibri" pitchFamily="34" charset="0"/>
                <a:ea typeface="Calibri" pitchFamily="34" charset="0"/>
                <a:cs typeface="Times New Roman" pitchFamily="18" charset="0"/>
              </a:rPr>
              <a:t>Косов Георгий Александрович учитель высшей категории информатики и заместитель директора колледжа по науке. Работает творчески, много внимания уделяет личностному росту  своих учеников. Ежегодно  результаты сдачи ЕГЭ по информатике выше средних по стране. Его ученики достойно представляли ЧАО на форуме </a:t>
            </a:r>
            <a:r>
              <a:rPr kumimoji="0" lang="ru-RU" b="0" i="0" u="none" strike="noStrike" cap="none" normalizeH="0" baseline="0" dirty="0" smtClean="0">
                <a:ln>
                  <a:noFill/>
                </a:ln>
                <a:effectLst/>
                <a:latin typeface="Calibri"/>
                <a:ea typeface="Calibri" pitchFamily="34" charset="0"/>
                <a:cs typeface="Times New Roman" pitchFamily="18" charset="0"/>
              </a:rPr>
              <a:t>«</a:t>
            </a:r>
            <a:r>
              <a:rPr kumimoji="0" lang="ru-RU" b="0" i="0" u="none" strike="noStrike" cap="none" normalizeH="0" baseline="0" dirty="0" smtClean="0">
                <a:ln>
                  <a:noFill/>
                </a:ln>
                <a:effectLst/>
                <a:latin typeface="Times New Roman" pitchFamily="18" charset="0"/>
                <a:ea typeface="Calibri" pitchFamily="34" charset="0"/>
                <a:cs typeface="Times New Roman" pitchFamily="18" charset="0"/>
              </a:rPr>
              <a:t>Будущие интеллектуальные лидеры России</a:t>
            </a:r>
            <a:r>
              <a:rPr kumimoji="0" lang="ru-RU" b="0" i="0" u="none" strike="noStrike" cap="none" normalizeH="0" baseline="0" dirty="0" smtClean="0">
                <a:ln>
                  <a:noFill/>
                </a:ln>
                <a:effectLst/>
                <a:latin typeface="Calibri"/>
                <a:ea typeface="Calibri" pitchFamily="34" charset="0"/>
                <a:cs typeface="Times New Roman" pitchFamily="18" charset="0"/>
              </a:rPr>
              <a:t>»</a:t>
            </a:r>
            <a:r>
              <a:rPr kumimoji="0" lang="ru-RU" b="0" i="0" u="none" strike="noStrike" cap="none" normalizeH="0" baseline="0" dirty="0" smtClean="0">
                <a:ln>
                  <a:noFill/>
                </a:ln>
                <a:effectLst/>
                <a:latin typeface="Times New Roman" pitchFamily="18" charset="0"/>
                <a:ea typeface="Calibri" pitchFamily="34" charset="0"/>
                <a:cs typeface="Times New Roman" pitchFamily="18" charset="0"/>
              </a:rPr>
              <a:t> в Ярославле в 2013 и 2015гг. Георгий подготовил победителей  и призёров регионального этапа олимпиад по информатике, представлял свой опыт на Всероссийской конференции в г. Якутск.</a:t>
            </a:r>
            <a:endParaRPr kumimoji="0" lang="ru-RU" b="0" i="0" u="none" strike="noStrike" cap="none" normalizeH="0" baseline="0" dirty="0" smtClean="0">
              <a:ln>
                <a:noFill/>
              </a:ln>
              <a:effectLst/>
              <a:latin typeface="Arial" pitchFamily="34" charset="0"/>
              <a:cs typeface="Arial" pitchFamily="34" charset="0"/>
            </a:endParaRPr>
          </a:p>
        </p:txBody>
      </p:sp>
      <p:pic>
        <p:nvPicPr>
          <p:cNvPr id="9" name="Рисунок 8" descr="C:\Users\hf\Desktop\Attachments_lar-1@inbox.ru_2013-12-14_13-05-07\DSCF5218.JPG"/>
          <p:cNvPicPr/>
          <p:nvPr/>
        </p:nvPicPr>
        <p:blipFill>
          <a:blip r:embed="rId4" cstate="print"/>
          <a:srcRect/>
          <a:stretch>
            <a:fillRect/>
          </a:stretch>
        </p:blipFill>
        <p:spPr bwMode="auto">
          <a:xfrm>
            <a:off x="500034" y="3643314"/>
            <a:ext cx="3305810" cy="2476500"/>
          </a:xfrm>
          <a:prstGeom prst="rect">
            <a:avLst/>
          </a:prstGeom>
          <a:noFill/>
          <a:ln w="9525">
            <a:solidFill>
              <a:schemeClr val="accent1">
                <a:lumMod val="75000"/>
              </a:schemeClr>
            </a:solidFill>
            <a:miter lim="800000"/>
            <a:headEnd/>
            <a:tailEnd/>
          </a:ln>
        </p:spPr>
      </p:pic>
      <p:sp>
        <p:nvSpPr>
          <p:cNvPr id="64518" name="Rectangle 6"/>
          <p:cNvSpPr>
            <a:spLocks noChangeArrowheads="1"/>
          </p:cNvSpPr>
          <p:nvPr/>
        </p:nvSpPr>
        <p:spPr bwMode="auto">
          <a:xfrm>
            <a:off x="571472" y="5929330"/>
            <a:ext cx="2886075" cy="771525"/>
          </a:xfrm>
          <a:prstGeom prst="rect">
            <a:avLst/>
          </a:prstGeom>
          <a:solidFill>
            <a:srgbClr val="FFFFFF"/>
          </a:solidFill>
          <a:ln w="9525">
            <a:solidFill>
              <a:srgbClr val="365F9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0" i="0" u="none" strike="noStrike" cap="none" normalizeH="0" baseline="0" dirty="0" smtClean="0">
                <a:ln>
                  <a:noFill/>
                </a:ln>
                <a:solidFill>
                  <a:srgbClr val="365F91"/>
                </a:solidFill>
                <a:effectLst/>
                <a:latin typeface="Times New Roman" pitchFamily="18" charset="0"/>
                <a:cs typeface="Arial" pitchFamily="34" charset="0"/>
              </a:rPr>
              <a:t>Георгий делится опытом своей работы на саммите математиков и </a:t>
            </a:r>
            <a:r>
              <a:rPr kumimoji="0" lang="ru-RU" sz="1400" b="0" i="0" u="none" strike="noStrike" cap="none" normalizeH="0" baseline="0" dirty="0" err="1" smtClean="0">
                <a:ln>
                  <a:noFill/>
                </a:ln>
                <a:solidFill>
                  <a:srgbClr val="365F91"/>
                </a:solidFill>
                <a:effectLst/>
                <a:latin typeface="Times New Roman" pitchFamily="18" charset="0"/>
                <a:cs typeface="Arial" pitchFamily="34" charset="0"/>
              </a:rPr>
              <a:t>информатиков</a:t>
            </a:r>
            <a:r>
              <a:rPr kumimoji="0" lang="ru-RU" sz="1400" b="0" i="0" u="none" strike="noStrike" cap="none" normalizeH="0" baseline="0" dirty="0" smtClean="0">
                <a:ln>
                  <a:noFill/>
                </a:ln>
                <a:solidFill>
                  <a:srgbClr val="365F91"/>
                </a:solidFill>
                <a:effectLst/>
                <a:latin typeface="Times New Roman" pitchFamily="18" charset="0"/>
                <a:cs typeface="Arial" pitchFamily="34" charset="0"/>
              </a:rPr>
              <a:t>  СВФУ г. Якутск.</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Рисунок 10" descr="C:\Users\hf\Desktop\Attachments_lar-1@inbox.ru_2013-12-14_13-05-07\DSC_0367.JPG"/>
          <p:cNvPicPr/>
          <p:nvPr/>
        </p:nvPicPr>
        <p:blipFill>
          <a:blip r:embed="rId5" cstate="print"/>
          <a:srcRect l="10168" t="2857" r="4088"/>
          <a:stretch>
            <a:fillRect/>
          </a:stretch>
        </p:blipFill>
        <p:spPr bwMode="auto">
          <a:xfrm>
            <a:off x="4786314" y="3357562"/>
            <a:ext cx="3202940" cy="2457450"/>
          </a:xfrm>
          <a:prstGeom prst="rect">
            <a:avLst/>
          </a:prstGeom>
          <a:noFill/>
          <a:ln w="9525">
            <a:solidFill>
              <a:schemeClr val="accent1">
                <a:lumMod val="75000"/>
              </a:schemeClr>
            </a:solidFill>
            <a:miter lim="800000"/>
            <a:headEnd/>
            <a:tailEnd/>
          </a:ln>
        </p:spPr>
      </p:pic>
      <p:sp>
        <p:nvSpPr>
          <p:cNvPr id="64519" name="Rectangle 7"/>
          <p:cNvSpPr>
            <a:spLocks noChangeArrowheads="1"/>
          </p:cNvSpPr>
          <p:nvPr/>
        </p:nvSpPr>
        <p:spPr bwMode="auto">
          <a:xfrm>
            <a:off x="4714876" y="5429264"/>
            <a:ext cx="2725737" cy="752475"/>
          </a:xfrm>
          <a:prstGeom prst="rect">
            <a:avLst/>
          </a:prstGeom>
          <a:solidFill>
            <a:srgbClr val="FFFFFF"/>
          </a:solidFill>
          <a:ln w="9525">
            <a:solidFill>
              <a:srgbClr val="365F9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0" i="0" u="none" strike="noStrike" cap="none" normalizeH="0" baseline="0" dirty="0" smtClean="0">
                <a:ln>
                  <a:noFill/>
                </a:ln>
                <a:solidFill>
                  <a:srgbClr val="17365D"/>
                </a:solidFill>
                <a:effectLst/>
                <a:latin typeface="Times New Roman" pitchFamily="18" charset="0"/>
                <a:cs typeface="Arial" pitchFamily="34" charset="0"/>
              </a:rPr>
              <a:t>Косов Георгий на форуме «Будущие интеллектуальные лидеры России». 2013, 2015гг.</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advClick="0" advTm="5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4517">
                                            <p:txEl>
                                              <p:pRg st="0" end="0"/>
                                            </p:txEl>
                                          </p:spTgt>
                                        </p:tgtEl>
                                        <p:attrNameLst>
                                          <p:attrName>style.visibility</p:attrName>
                                        </p:attrNameLst>
                                      </p:cBhvr>
                                      <p:to>
                                        <p:strVal val="visible"/>
                                      </p:to>
                                    </p:set>
                                    <p:animEffect transition="in" filter="circle(in)">
                                      <p:cBhvr>
                                        <p:cTn id="7" dur="2000"/>
                                        <p:tgtEl>
                                          <p:spTgt spid="64517">
                                            <p:txEl>
                                              <p:pRg st="0" end="0"/>
                                            </p:txEl>
                                          </p:spTgt>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2500"/>
                            </p:stCondLst>
                            <p:childTnLst>
                              <p:par>
                                <p:cTn id="13" presetID="22" presetClass="entr" presetSubtype="4" fill="hold" nodeType="afterEffect">
                                  <p:stCondLst>
                                    <p:cond delay="0"/>
                                  </p:stCondLst>
                                  <p:childTnLst>
                                    <p:set>
                                      <p:cBhvr>
                                        <p:cTn id="14" dur="1" fill="hold">
                                          <p:stCondLst>
                                            <p:cond delay="0"/>
                                          </p:stCondLst>
                                        </p:cTn>
                                        <p:tgtEl>
                                          <p:spTgt spid="64518">
                                            <p:txEl>
                                              <p:pRg st="0" end="0"/>
                                            </p:txEl>
                                          </p:spTgt>
                                        </p:tgtEl>
                                        <p:attrNameLst>
                                          <p:attrName>style.visibility</p:attrName>
                                        </p:attrNameLst>
                                      </p:cBhvr>
                                      <p:to>
                                        <p:strVal val="visible"/>
                                      </p:to>
                                    </p:set>
                                    <p:animEffect transition="in" filter="wipe(down)">
                                      <p:cBhvr>
                                        <p:cTn id="15" dur="500"/>
                                        <p:tgtEl>
                                          <p:spTgt spid="64518">
                                            <p:txEl>
                                              <p:pRg st="0" end="0"/>
                                            </p:txEl>
                                          </p:spTgt>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par>
                          <p:cTn id="20" fill="hold">
                            <p:stCondLst>
                              <p:cond delay="3500"/>
                            </p:stCondLst>
                            <p:childTnLst>
                              <p:par>
                                <p:cTn id="21" presetID="22" presetClass="entr" presetSubtype="4" fill="hold" nodeType="afterEffect">
                                  <p:stCondLst>
                                    <p:cond delay="0"/>
                                  </p:stCondLst>
                                  <p:childTnLst>
                                    <p:set>
                                      <p:cBhvr>
                                        <p:cTn id="22" dur="1" fill="hold">
                                          <p:stCondLst>
                                            <p:cond delay="0"/>
                                          </p:stCondLst>
                                        </p:cTn>
                                        <p:tgtEl>
                                          <p:spTgt spid="64519">
                                            <p:txEl>
                                              <p:pRg st="0" end="0"/>
                                            </p:txEl>
                                          </p:spTgt>
                                        </p:tgtEl>
                                        <p:attrNameLst>
                                          <p:attrName>style.visibility</p:attrName>
                                        </p:attrNameLst>
                                      </p:cBhvr>
                                      <p:to>
                                        <p:strVal val="visible"/>
                                      </p:to>
                                    </p:set>
                                    <p:animEffect transition="in" filter="wipe(down)">
                                      <p:cBhvr>
                                        <p:cTn id="23" dur="500"/>
                                        <p:tgtEl>
                                          <p:spTgt spid="645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ша\Desktop\Новая папка (5)\unnamed (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Прямоугольник 2"/>
          <p:cNvSpPr/>
          <p:nvPr/>
        </p:nvSpPr>
        <p:spPr>
          <a:xfrm>
            <a:off x="1928794" y="1214422"/>
            <a:ext cx="5027658" cy="523220"/>
          </a:xfrm>
          <a:prstGeom prst="rect">
            <a:avLst/>
          </a:prstGeom>
        </p:spPr>
        <p:txBody>
          <a:bodyPr wrap="none">
            <a:spAutoFit/>
          </a:bodyPr>
          <a:lstStyle/>
          <a:p>
            <a:r>
              <a:rPr lang="ru-RU" sz="2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29997" dir="5400000" sy="-100000" algn="bl" rotWithShape="0"/>
                </a:effectLst>
              </a:rPr>
              <a:t>Косова Оксана Викторовна</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29997" dir="5400000" sy="-100000" algn="bl" rotWithShape="0"/>
              </a:effectLst>
            </a:endParaRPr>
          </a:p>
        </p:txBody>
      </p:sp>
      <p:pic>
        <p:nvPicPr>
          <p:cNvPr id="4" name="__plpcte_target" descr="http://ia124.mycdn.me/image?t=0&amp;bid=566295091169&amp;id=566295091169&amp;plc=WEB&amp;tkn=H38UXg36tnOdRYOH7zsTxUXvsQU"/>
          <p:cNvPicPr/>
          <p:nvPr/>
        </p:nvPicPr>
        <p:blipFill>
          <a:blip r:embed="rId4" cstate="print"/>
          <a:srcRect t="10391"/>
          <a:stretch>
            <a:fillRect/>
          </a:stretch>
        </p:blipFill>
        <p:spPr bwMode="auto">
          <a:xfrm>
            <a:off x="3428992" y="2500306"/>
            <a:ext cx="2000264" cy="27247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Click="0" advTm="5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ша\Desktop\Новая папка (5)\unnamed (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6861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8612" name="Rectangle 4"/>
          <p:cNvSpPr>
            <a:spLocks noChangeArrowheads="1"/>
          </p:cNvSpPr>
          <p:nvPr/>
        </p:nvSpPr>
        <p:spPr bwMode="auto">
          <a:xfrm rot="10800000" flipV="1">
            <a:off x="428596" y="714356"/>
            <a:ext cx="8715404"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17365D"/>
                </a:solidFill>
                <a:effectLst/>
                <a:latin typeface="Times New Roman" pitchFamily="18" charset="0"/>
                <a:ea typeface="Calibri" pitchFamily="34" charset="0"/>
                <a:cs typeface="Times New Roman" pitchFamily="18" charset="0"/>
              </a:rPr>
              <a:t>Оксана Викторовна учитель высшей категории начальных классов школы г. Анадырь. </a:t>
            </a:r>
            <a:r>
              <a:rPr kumimoji="0" lang="ru-RU" b="0" i="0" u="none" strike="noStrike" cap="none" normalizeH="0" baseline="0" dirty="0" smtClean="0">
                <a:ln>
                  <a:noFill/>
                </a:ln>
                <a:solidFill>
                  <a:srgbClr val="17365D"/>
                </a:solidFill>
                <a:effectLst/>
                <a:latin typeface="Calibri" pitchFamily="34" charset="0"/>
                <a:ea typeface="Calibri" pitchFamily="34" charset="0"/>
                <a:cs typeface="Times New Roman" pitchFamily="18" charset="0"/>
              </a:rPr>
              <a:t>Высокий профессионализм, стремление к совершенствованию мастерства, ответственность за результаты своего дела, требовательность к себе и к своим воспитанника</a:t>
            </a:r>
            <a:r>
              <a:rPr kumimoji="0" lang="ru-RU" b="0" i="0" u="none" strike="noStrike" cap="none" normalizeH="0" baseline="0" dirty="0" smtClean="0">
                <a:ln>
                  <a:noFill/>
                </a:ln>
                <a:solidFill>
                  <a:srgbClr val="17365D"/>
                </a:solidFill>
                <a:effectLst/>
                <a:latin typeface="Times New Roman" pitchFamily="18" charset="0"/>
                <a:ea typeface="Calibri" pitchFamily="34" charset="0"/>
                <a:cs typeface="Times New Roman" pitchFamily="18" charset="0"/>
              </a:rPr>
              <a:t>м </a:t>
            </a:r>
            <a:r>
              <a:rPr kumimoji="0" lang="ru-RU" b="0" i="0" u="none" strike="noStrike" cap="none" normalizeH="0" baseline="0" dirty="0" smtClean="0">
                <a:ln>
                  <a:noFill/>
                </a:ln>
                <a:solidFill>
                  <a:srgbClr val="17365D"/>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rgbClr val="17365D"/>
                </a:solidFill>
                <a:effectLst/>
                <a:latin typeface="Times New Roman" pitchFamily="18" charset="0"/>
                <a:ea typeface="Calibri" pitchFamily="34" charset="0"/>
                <a:cs typeface="Times New Roman" pitchFamily="18" charset="0"/>
              </a:rPr>
              <a:t> вот характерные черты Оксаны Викторовны. Много усилий тратит</a:t>
            </a:r>
            <a:r>
              <a:rPr kumimoji="0" lang="ru-RU" b="0" i="0" u="none" strike="noStrike" cap="none" normalizeH="0" baseline="0" dirty="0" smtClean="0">
                <a:ln>
                  <a:noFill/>
                </a:ln>
                <a:solidFill>
                  <a:srgbClr val="17365D"/>
                </a:solidFill>
                <a:effectLst/>
                <a:latin typeface="Calibri" pitchFamily="34" charset="0"/>
                <a:ea typeface="Calibri" pitchFamily="34" charset="0"/>
                <a:cs typeface="Times New Roman" pitchFamily="18" charset="0"/>
              </a:rPr>
              <a:t> </a:t>
            </a:r>
            <a:r>
              <a:rPr kumimoji="0" lang="ru-RU" b="0" i="0" u="none" strike="noStrike" cap="none" normalizeH="0" baseline="0" dirty="0" smtClean="0">
                <a:ln>
                  <a:noFill/>
                </a:ln>
                <a:solidFill>
                  <a:srgbClr val="17365D"/>
                </a:solidFill>
                <a:effectLst/>
                <a:latin typeface="Times New Roman" pitchFamily="18" charset="0"/>
                <a:ea typeface="Calibri" pitchFamily="34" charset="0"/>
                <a:cs typeface="Times New Roman" pitchFamily="18" charset="0"/>
              </a:rPr>
              <a:t>она на</a:t>
            </a:r>
            <a:r>
              <a:rPr kumimoji="0" lang="ru-RU" b="0" i="0" u="none" strike="noStrike" cap="none" normalizeH="0" baseline="0" dirty="0" smtClean="0">
                <a:ln>
                  <a:noFill/>
                </a:ln>
                <a:solidFill>
                  <a:srgbClr val="17365D"/>
                </a:solidFill>
                <a:effectLst/>
                <a:latin typeface="Calibri" pitchFamily="34" charset="0"/>
                <a:ea typeface="Calibri" pitchFamily="34" charset="0"/>
                <a:cs typeface="Times New Roman" pitchFamily="18" charset="0"/>
              </a:rPr>
              <a:t> то, чтобы учащиеся почувствовали радость творчества.     </a:t>
            </a:r>
            <a:r>
              <a:rPr kumimoji="0" lang="ru-RU" b="0" i="0" u="none" strike="noStrike" cap="none" normalizeH="0" baseline="0" dirty="0" smtClean="0">
                <a:ln>
                  <a:noFill/>
                </a:ln>
                <a:solidFill>
                  <a:srgbClr val="17365D"/>
                </a:solidFill>
                <a:effectLst/>
                <a:latin typeface="Times New Roman" pitchFamily="18" charset="0"/>
                <a:ea typeface="Calibri" pitchFamily="34" charset="0"/>
                <a:cs typeface="Times New Roman" pitchFamily="18" charset="0"/>
              </a:rPr>
              <a:t>Оксана </a:t>
            </a:r>
            <a:r>
              <a:rPr kumimoji="0" lang="ru-RU" b="0" i="0" u="none" strike="noStrike" cap="none" normalizeH="0" baseline="0" dirty="0" smtClean="0">
                <a:ln>
                  <a:noFill/>
                </a:ln>
                <a:solidFill>
                  <a:srgbClr val="17365D"/>
                </a:solidFill>
                <a:effectLst/>
                <a:latin typeface="Calibri" pitchFamily="34" charset="0"/>
                <a:ea typeface="Calibri" pitchFamily="34" charset="0"/>
                <a:cs typeface="Times New Roman" pitchFamily="18" charset="0"/>
              </a:rPr>
              <a:t>– человек, наделённый замечательными качествами: как добротой, простотой, доступностью в общении, готовностью реально прийт</a:t>
            </a:r>
            <a:r>
              <a:rPr kumimoji="0" lang="ru-RU" b="0" i="0" u="none" strike="noStrike" cap="none" normalizeH="0" baseline="0" dirty="0" smtClean="0">
                <a:ln>
                  <a:noFill/>
                </a:ln>
                <a:solidFill>
                  <a:srgbClr val="17365D"/>
                </a:solidFill>
                <a:effectLst/>
                <a:latin typeface="Times New Roman" pitchFamily="18" charset="0"/>
                <a:ea typeface="Calibri" pitchFamily="34" charset="0"/>
                <a:cs typeface="Times New Roman" pitchFamily="18" charset="0"/>
              </a:rPr>
              <a:t>и на помощь. Она всегда заражает</a:t>
            </a:r>
            <a:r>
              <a:rPr kumimoji="0" lang="ru-RU" b="0" i="0" u="none" strike="noStrike" cap="none" normalizeH="0" baseline="0" dirty="0" smtClean="0">
                <a:ln>
                  <a:noFill/>
                </a:ln>
                <a:solidFill>
                  <a:srgbClr val="17365D"/>
                </a:solidFill>
                <a:effectLst/>
                <a:latin typeface="Calibri" pitchFamily="34" charset="0"/>
                <a:ea typeface="Calibri" pitchFamily="34" charset="0"/>
                <a:cs typeface="Times New Roman" pitchFamily="18" charset="0"/>
              </a:rPr>
              <a:t> окружающих своим оптимизмом, верой в свои силы, предопределяя тем самым успехи на их жизненном пути.       </a:t>
            </a:r>
            <a:r>
              <a:rPr kumimoji="0" lang="ru-RU" b="0" i="0" u="none" strike="noStrike" cap="none" normalizeH="0" baseline="0" dirty="0" smtClean="0">
                <a:ln>
                  <a:noFill/>
                </a:ln>
                <a:solidFill>
                  <a:srgbClr val="17365D"/>
                </a:solidFill>
                <a:effectLst/>
                <a:latin typeface="Times New Roman" pitchFamily="18" charset="0"/>
                <a:ea typeface="Calibri" pitchFamily="34" charset="0"/>
                <a:cs typeface="Times New Roman" pitchFamily="18" charset="0"/>
              </a:rPr>
              <a:t>В классе у Оксаны  царит атмосфера сердечности и творчества. Чувством искренней привязанности и взаимного доверия между учителем и учениками стимулируется положительное отношение детей к учёбе. </a:t>
            </a:r>
            <a:r>
              <a:rPr kumimoji="0" lang="ru-RU" b="0" i="0" u="none" strike="noStrike" cap="none" normalizeH="0" baseline="0" dirty="0" err="1" smtClean="0">
                <a:ln>
                  <a:noFill/>
                </a:ln>
                <a:solidFill>
                  <a:srgbClr val="17365D"/>
                </a:solidFill>
                <a:effectLst/>
                <a:latin typeface="Times New Roman" pitchFamily="18" charset="0"/>
                <a:ea typeface="Calibri" pitchFamily="34" charset="0"/>
                <a:cs typeface="Times New Roman" pitchFamily="18" charset="0"/>
              </a:rPr>
              <a:t>Младшеклассники</a:t>
            </a:r>
            <a:r>
              <a:rPr kumimoji="0" lang="ru-RU" b="0" i="0" u="none" strike="noStrike" cap="none" normalizeH="0" baseline="0" dirty="0" smtClean="0">
                <a:ln>
                  <a:noFill/>
                </a:ln>
                <a:solidFill>
                  <a:srgbClr val="17365D"/>
                </a:solidFill>
                <a:effectLst/>
                <a:latin typeface="Times New Roman" pitchFamily="18" charset="0"/>
                <a:ea typeface="Calibri" pitchFamily="34" charset="0"/>
                <a:cs typeface="Times New Roman" pitchFamily="18" charset="0"/>
              </a:rPr>
              <a:t>  под руководством Оксаны Косовой активно участвуют в конкурсах и олимпиадах городского и регионального уровня.</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Рисунок 7" descr="C:\Users\hf\Desktop\Attachments_lar-1@inbox.ru_2013-12-14_13-05-07\DSCN1828.JPG"/>
          <p:cNvPicPr/>
          <p:nvPr/>
        </p:nvPicPr>
        <p:blipFill>
          <a:blip r:embed="rId4" cstate="print"/>
          <a:srcRect b="2376"/>
          <a:stretch>
            <a:fillRect/>
          </a:stretch>
        </p:blipFill>
        <p:spPr bwMode="auto">
          <a:xfrm>
            <a:off x="5643570" y="4071942"/>
            <a:ext cx="3214710" cy="2285046"/>
          </a:xfrm>
          <a:prstGeom prst="rect">
            <a:avLst/>
          </a:prstGeom>
          <a:noFill/>
          <a:ln w="9525">
            <a:solidFill>
              <a:schemeClr val="accent1">
                <a:lumMod val="75000"/>
              </a:schemeClr>
            </a:solidFill>
            <a:miter lim="800000"/>
            <a:headEnd/>
            <a:tailEnd/>
          </a:ln>
        </p:spPr>
      </p:pic>
    </p:spTree>
  </p:cSld>
  <p:clrMapOvr>
    <a:masterClrMapping/>
  </p:clrMapOvr>
  <p:transition spd="med" advClick="0" advTm="5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8612">
                                            <p:txEl>
                                              <p:pRg st="0" end="0"/>
                                            </p:txEl>
                                          </p:spTgt>
                                        </p:tgtEl>
                                        <p:attrNameLst>
                                          <p:attrName>style.visibility</p:attrName>
                                        </p:attrNameLst>
                                      </p:cBhvr>
                                      <p:to>
                                        <p:strVal val="visible"/>
                                      </p:to>
                                    </p:set>
                                    <p:animEffect transition="in" filter="circle(in)">
                                      <p:cBhvr>
                                        <p:cTn id="7" dur="2000"/>
                                        <p:tgtEl>
                                          <p:spTgt spid="68612">
                                            <p:txEl>
                                              <p:pRg st="0" end="0"/>
                                            </p:txEl>
                                          </p:spTgt>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ша\Desktop\Новая папка (5)\unnamed (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Прямоугольник 2"/>
          <p:cNvSpPr/>
          <p:nvPr/>
        </p:nvSpPr>
        <p:spPr>
          <a:xfrm>
            <a:off x="3071802" y="642918"/>
            <a:ext cx="3924472" cy="523220"/>
          </a:xfrm>
          <a:prstGeom prst="rect">
            <a:avLst/>
          </a:prstGeom>
        </p:spPr>
        <p:txBody>
          <a:bodyPr wrap="none">
            <a:spAutoFit/>
          </a:bodyPr>
          <a:lstStyle/>
          <a:p>
            <a:r>
              <a:rPr lang="ru-RU" sz="28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Образование династии</a:t>
            </a:r>
            <a:endPar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Прямоугольник 10"/>
          <p:cNvSpPr/>
          <p:nvPr/>
        </p:nvSpPr>
        <p:spPr>
          <a:xfrm>
            <a:off x="2500298" y="1285860"/>
            <a:ext cx="6357966" cy="4524315"/>
          </a:xfrm>
          <a:prstGeom prst="rect">
            <a:avLst/>
          </a:prstGeom>
        </p:spPr>
        <p:txBody>
          <a:bodyPr wrap="square">
            <a:spAutoFit/>
          </a:bodyPr>
          <a:lstStyle/>
          <a:p>
            <a:r>
              <a:rPr lang="ru-RU" dirty="0"/>
              <a:t>Основателями династии учителей Косовых – Дерябиных можно считать Косова  Егора (Георгия) Максимовича и Дерябину Екатерину Петровну. Егор Максимович родился в деревне Николаевка Солдатского района Омской области в 1921 году. В 1940 году он был призван на службу в армию, а через год началась война. От первого до последнего дня блокады Ленинграда Егор Максимович защищал город. За это был награждён орденом Красной Звезды, медалями «За боевые заслуги», «За оборону Ленинграда», «За победу над Германией».</a:t>
            </a:r>
          </a:p>
          <a:p>
            <a:r>
              <a:rPr lang="ru-RU" dirty="0" smtClean="0"/>
              <a:t>Вернувшись</a:t>
            </a:r>
            <a:r>
              <a:rPr lang="ru-RU" dirty="0"/>
              <a:t>, домой, Егор Максимович по совету отца стал учителем начальных классов. Ведь профессия учителя была в то время на селе самой престижной, а в школах не хватало преподавателей. Поддержал Егора Максимовича и его двоюродный брат Косов Василий Иванович, который преподавал в Верх - </a:t>
            </a:r>
            <a:r>
              <a:rPr lang="ru-RU" dirty="0" err="1"/>
              <a:t>Тюкальской</a:t>
            </a:r>
            <a:r>
              <a:rPr lang="ru-RU" dirty="0"/>
              <a:t> начальной школе.</a:t>
            </a:r>
            <a:r>
              <a:rPr lang="ru-RU" dirty="0" smtClean="0"/>
              <a:t> </a:t>
            </a:r>
            <a:endParaRPr lang="ru-RU" dirty="0"/>
          </a:p>
        </p:txBody>
      </p:sp>
      <p:sp>
        <p:nvSpPr>
          <p:cNvPr id="12" name="Прямоугольник 11"/>
          <p:cNvSpPr/>
          <p:nvPr/>
        </p:nvSpPr>
        <p:spPr>
          <a:xfrm>
            <a:off x="214282" y="3357562"/>
            <a:ext cx="2469394" cy="369332"/>
          </a:xfrm>
          <a:prstGeom prst="rect">
            <a:avLst/>
          </a:prstGeom>
        </p:spPr>
        <p:txBody>
          <a:bodyPr wrap="none">
            <a:spAutoFit/>
          </a:bodyPr>
          <a:lstStyle/>
          <a:p>
            <a:r>
              <a:rPr lang="ru-RU" b="1" i="1" dirty="0" smtClean="0"/>
              <a:t>Супруги Косовы.1947г.</a:t>
            </a:r>
            <a:endParaRPr lang="ru-RU" dirty="0"/>
          </a:p>
        </p:txBody>
      </p:sp>
      <p:pic>
        <p:nvPicPr>
          <p:cNvPr id="13" name="Рисунок 12" descr="C:\Users\hf\Desktop\фам.jpeg"/>
          <p:cNvPicPr/>
          <p:nvPr/>
        </p:nvPicPr>
        <p:blipFill>
          <a:blip r:embed="rId4" cstate="print"/>
          <a:srcRect l="62674" t="67460" r="4728" b="1561"/>
          <a:stretch>
            <a:fillRect/>
          </a:stretch>
        </p:blipFill>
        <p:spPr bwMode="auto">
          <a:xfrm rot="10800000">
            <a:off x="500034" y="928670"/>
            <a:ext cx="1918335" cy="2390775"/>
          </a:xfrm>
          <a:prstGeom prst="rect">
            <a:avLst/>
          </a:prstGeom>
          <a:noFill/>
          <a:ln w="9525">
            <a:solidFill>
              <a:schemeClr val="accent1"/>
            </a:solidFill>
            <a:miter lim="800000"/>
            <a:headEnd/>
            <a:tailEnd/>
          </a:ln>
        </p:spPr>
      </p:pic>
    </p:spTree>
  </p:cSld>
  <p:clrMapOvr>
    <a:masterClrMapping/>
  </p:clrMapOvr>
  <p:transition spd="med" advClick="0" advTm="5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6" presetClass="entr" presetSubtype="16" fill="hold" nodeType="after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circle(in)">
                                      <p:cBhvr>
                                        <p:cTn id="12" dur="2000"/>
                                        <p:tgtEl>
                                          <p:spTgt spid="11">
                                            <p:txEl>
                                              <p:pRg st="0" end="0"/>
                                            </p:txEl>
                                          </p:spTgt>
                                        </p:tgtEl>
                                      </p:cBhvr>
                                    </p:animEffect>
                                  </p:childTnLst>
                                </p:cTn>
                              </p:par>
                            </p:childTnLst>
                          </p:cTn>
                        </p:par>
                        <p:par>
                          <p:cTn id="13" fill="hold">
                            <p:stCondLst>
                              <p:cond delay="3000"/>
                            </p:stCondLst>
                            <p:childTnLst>
                              <p:par>
                                <p:cTn id="14" presetID="6" presetClass="entr" presetSubtype="16" fill="hold" nodeType="after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circle(in)">
                                      <p:cBhvr>
                                        <p:cTn id="16" dur="2000"/>
                                        <p:tgtEl>
                                          <p:spTgt spid="11">
                                            <p:txEl>
                                              <p:pRg st="1" end="1"/>
                                            </p:txEl>
                                          </p:spTgt>
                                        </p:tgtEl>
                                      </p:cBhvr>
                                    </p:animEffect>
                                  </p:childTnLst>
                                </p:cTn>
                              </p:par>
                            </p:childTnLst>
                          </p:cTn>
                        </p:par>
                        <p:par>
                          <p:cTn id="17" fill="hold">
                            <p:stCondLst>
                              <p:cond delay="5000"/>
                            </p:stCondLst>
                            <p:childTnLst>
                              <p:par>
                                <p:cTn id="18" presetID="22" presetClass="entr" presetSubtype="4"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par>
                          <p:cTn id="21" fill="hold">
                            <p:stCondLst>
                              <p:cond delay="5500"/>
                            </p:stCondLst>
                            <p:childTnLst>
                              <p:par>
                                <p:cTn id="22" presetID="22" presetClass="entr" presetSubtype="4" fill="hold" nodeType="after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down)">
                                      <p:cBhvr>
                                        <p:cTn id="2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ша\Desktop\Новая папка (5)\unnamed (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Прямоугольник 4"/>
          <p:cNvSpPr/>
          <p:nvPr/>
        </p:nvSpPr>
        <p:spPr>
          <a:xfrm>
            <a:off x="2071670" y="1142984"/>
            <a:ext cx="5486887" cy="523220"/>
          </a:xfrm>
          <a:prstGeom prst="rect">
            <a:avLst/>
          </a:prstGeom>
        </p:spPr>
        <p:txBody>
          <a:bodyPr wrap="none">
            <a:spAutoFit/>
          </a:bodyPr>
          <a:lstStyle/>
          <a:p>
            <a:r>
              <a:rPr lang="ru-RU" sz="2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29997" dir="5400000" sy="-100000" algn="bl" rotWithShape="0"/>
                </a:effectLst>
              </a:rPr>
              <a:t>Черкасова Ольга Михайловна</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29997" dir="5400000" sy="-100000" algn="bl" rotWithShape="0"/>
              </a:effectLst>
            </a:endParaRPr>
          </a:p>
        </p:txBody>
      </p:sp>
      <p:pic>
        <p:nvPicPr>
          <p:cNvPr id="6" name="Рисунок 5" descr="C:\Users\hf\Desktop\Attachments_lar-1@inbox.ru_2013-12-14_13-05-07\20190123_140615.jpg"/>
          <p:cNvPicPr/>
          <p:nvPr/>
        </p:nvPicPr>
        <p:blipFill>
          <a:blip r:embed="rId4" cstate="print"/>
          <a:srcRect l="11481"/>
          <a:stretch>
            <a:fillRect/>
          </a:stretch>
        </p:blipFill>
        <p:spPr bwMode="auto">
          <a:xfrm rot="5400000">
            <a:off x="2936079" y="3136095"/>
            <a:ext cx="2843214" cy="2000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Click="0" advTm="5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ша\Desktop\Новая папка (5)\unnamed (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9113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1140" name="Rectangle 4"/>
          <p:cNvSpPr>
            <a:spLocks noChangeArrowheads="1"/>
          </p:cNvSpPr>
          <p:nvPr/>
        </p:nvSpPr>
        <p:spPr bwMode="auto">
          <a:xfrm rot="10800000" flipV="1">
            <a:off x="785786" y="1203690"/>
            <a:ext cx="7358114"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Ольга Михайловна воспитатель высшей категории группы дневного пребывания Красноусовской школы. На её занятиях интересно, они  эмоциональны, насыщенны разными приёмами обучения и наглядными средствами. К каждому занятию ею всегда приготовлен эстетично оформленный материал. Ольга возрождает народные традиции, прививая детям любовь к своей стране, родной культуре. Оформила  комнату – музей, где дети познают особенности быта и прикладного творчества через интерактивные формы деятельности.  Ольга – постоянный участник  Чередовских чтений, конференций. Победитель конкурса «Воспитатель 2015». Её дошколята неоднократно становились победителями и призёрами Всероссийских и региональных </a:t>
            </a:r>
            <a:endParaRPr kumimoji="0" lang="ru-RU" sz="2400" b="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transition spd="med" advClick="0" advTm="5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91140">
                                            <p:txEl>
                                              <p:pRg st="0" end="0"/>
                                            </p:txEl>
                                          </p:spTgt>
                                        </p:tgtEl>
                                        <p:attrNameLst>
                                          <p:attrName>style.visibility</p:attrName>
                                        </p:attrNameLst>
                                      </p:cBhvr>
                                      <p:to>
                                        <p:strVal val="visible"/>
                                      </p:to>
                                    </p:set>
                                    <p:animEffect transition="in" filter="circle(in)">
                                      <p:cBhvr>
                                        <p:cTn id="7" dur="2000"/>
                                        <p:tgtEl>
                                          <p:spTgt spid="911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ша\Desktop\Новая папка (5)\unnamed (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Рисунок 2" descr="http://ia100.mycdn.me/image?t=3&amp;bid=597633452553&amp;id=597633452553&amp;plc=WEB&amp;tkn=ejOLGsiOHBgFr-T88QnNM1DBxX4"/>
          <p:cNvPicPr/>
          <p:nvPr/>
        </p:nvPicPr>
        <p:blipFill>
          <a:blip r:embed="rId4" cstate="print"/>
          <a:srcRect/>
          <a:stretch>
            <a:fillRect/>
          </a:stretch>
        </p:blipFill>
        <p:spPr bwMode="auto">
          <a:xfrm>
            <a:off x="928662" y="928670"/>
            <a:ext cx="3442335" cy="2543175"/>
          </a:xfrm>
          <a:prstGeom prst="rect">
            <a:avLst/>
          </a:prstGeom>
          <a:noFill/>
          <a:ln w="9525">
            <a:solidFill>
              <a:schemeClr val="accent1"/>
            </a:solidFill>
            <a:miter lim="800000"/>
            <a:headEnd/>
            <a:tailEnd/>
          </a:ln>
        </p:spPr>
      </p:pic>
      <p:pic>
        <p:nvPicPr>
          <p:cNvPr id="4" name="Рисунок 3" descr="D:\Мои документы\Доска Почёта\DSCN2079.JPG"/>
          <p:cNvPicPr/>
          <p:nvPr/>
        </p:nvPicPr>
        <p:blipFill>
          <a:blip r:embed="rId5" cstate="print"/>
          <a:srcRect t="5281" r="32869" b="14851"/>
          <a:stretch>
            <a:fillRect/>
          </a:stretch>
        </p:blipFill>
        <p:spPr bwMode="auto">
          <a:xfrm>
            <a:off x="4786314" y="1071546"/>
            <a:ext cx="3114675" cy="2773680"/>
          </a:xfrm>
          <a:prstGeom prst="rect">
            <a:avLst/>
          </a:prstGeom>
          <a:noFill/>
          <a:ln w="9525">
            <a:solidFill>
              <a:schemeClr val="accent1"/>
            </a:solidFill>
            <a:miter lim="800000"/>
            <a:headEnd/>
            <a:tailEnd/>
          </a:ln>
        </p:spPr>
      </p:pic>
      <p:sp>
        <p:nvSpPr>
          <p:cNvPr id="76801" name="Text Box 1"/>
          <p:cNvSpPr txBox="1">
            <a:spLocks noChangeArrowheads="1"/>
          </p:cNvSpPr>
          <p:nvPr/>
        </p:nvSpPr>
        <p:spPr bwMode="auto">
          <a:xfrm>
            <a:off x="4929190" y="3857628"/>
            <a:ext cx="3048000" cy="1695450"/>
          </a:xfrm>
          <a:prstGeom prst="rect">
            <a:avLst/>
          </a:prstGeom>
          <a:solidFill>
            <a:srgbClr val="FFFFFF"/>
          </a:solidFill>
          <a:ln w="9525">
            <a:solidFill>
              <a:srgbClr val="365F9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0" i="0" u="none" strike="noStrike" cap="none" normalizeH="0" baseline="0" dirty="0" smtClean="0">
                <a:ln>
                  <a:noFill/>
                </a:ln>
                <a:solidFill>
                  <a:srgbClr val="0F243E"/>
                </a:solidFill>
                <a:effectLst/>
                <a:latin typeface="Times New Roman" pitchFamily="18" charset="0"/>
                <a:cs typeface="Arial" pitchFamily="34" charset="0"/>
              </a:rPr>
              <a:t>Галина Георгиевна  и Ольга Михайловна при получении свидетельства о  занесении в Книгу Почёта  </a:t>
            </a:r>
            <a:r>
              <a:rPr kumimoji="0" lang="ru-RU" sz="1400" b="0" i="0" u="none" strike="noStrike" cap="none" normalizeH="0" baseline="0" dirty="0" err="1" smtClean="0">
                <a:ln>
                  <a:noFill/>
                </a:ln>
                <a:solidFill>
                  <a:srgbClr val="0F243E"/>
                </a:solidFill>
                <a:effectLst/>
                <a:latin typeface="Times New Roman" pitchFamily="18" charset="0"/>
                <a:cs typeface="Arial" pitchFamily="34" charset="0"/>
              </a:rPr>
              <a:t>Тюкалинской</a:t>
            </a:r>
            <a:r>
              <a:rPr kumimoji="0" lang="ru-RU" sz="1400" b="0" i="0" u="none" strike="noStrike" cap="none" normalizeH="0" baseline="0" dirty="0" smtClean="0">
                <a:ln>
                  <a:noFill/>
                </a:ln>
                <a:solidFill>
                  <a:srgbClr val="0F243E"/>
                </a:solidFill>
                <a:effectLst/>
                <a:latin typeface="Times New Roman" pitchFamily="18" charset="0"/>
                <a:cs typeface="Arial" pitchFamily="34" charset="0"/>
              </a:rPr>
              <a:t> районной профсоюзной организации работников народного образования</a:t>
            </a:r>
            <a:r>
              <a:rPr kumimoji="0" lang="ru-RU" sz="1400" b="0" i="0" u="none" strike="noStrike" cap="none" normalizeH="0" baseline="0" dirty="0" smtClean="0">
                <a:ln>
                  <a:noFill/>
                </a:ln>
                <a:solidFill>
                  <a:srgbClr val="0F243E"/>
                </a:solidFill>
                <a:effectLst/>
                <a:latin typeface="Calibri" pitchFamily="34" charset="0"/>
                <a:cs typeface="Arial" pitchFamily="34" charset="0"/>
              </a:rPr>
              <a:t>  </a:t>
            </a:r>
            <a:r>
              <a:rPr kumimoji="0" lang="ru-RU" sz="1400" b="0" i="0" u="none" strike="noStrike" cap="none" normalizeH="0" baseline="0" dirty="0" smtClean="0">
                <a:ln>
                  <a:noFill/>
                </a:ln>
                <a:solidFill>
                  <a:srgbClr val="0F243E"/>
                </a:solidFill>
                <a:effectLst/>
                <a:latin typeface="Times New Roman" pitchFamily="18" charset="0"/>
                <a:cs typeface="Arial" pitchFamily="34" charset="0"/>
              </a:rPr>
              <a:t>и науки РФ.</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Рисунок 5" descr="F:\Династия\SAM_2998.JPG"/>
          <p:cNvPicPr/>
          <p:nvPr/>
        </p:nvPicPr>
        <p:blipFill>
          <a:blip r:embed="rId6" cstate="print"/>
          <a:srcRect l="19111" r="4194"/>
          <a:stretch>
            <a:fillRect/>
          </a:stretch>
        </p:blipFill>
        <p:spPr bwMode="auto">
          <a:xfrm>
            <a:off x="1000100" y="3214686"/>
            <a:ext cx="3023235" cy="2833370"/>
          </a:xfrm>
          <a:prstGeom prst="rect">
            <a:avLst/>
          </a:prstGeom>
          <a:noFill/>
          <a:ln>
            <a:solidFill>
              <a:schemeClr val="accent1"/>
            </a:solidFill>
          </a:ln>
        </p:spPr>
      </p:pic>
      <p:sp>
        <p:nvSpPr>
          <p:cNvPr id="76802" name="Text Box 2"/>
          <p:cNvSpPr txBox="1">
            <a:spLocks noChangeArrowheads="1"/>
          </p:cNvSpPr>
          <p:nvPr/>
        </p:nvSpPr>
        <p:spPr bwMode="auto">
          <a:xfrm>
            <a:off x="1285852" y="5643578"/>
            <a:ext cx="2133600" cy="323850"/>
          </a:xfrm>
          <a:prstGeom prst="rect">
            <a:avLst/>
          </a:prstGeom>
          <a:solidFill>
            <a:srgbClr val="FFFFFF"/>
          </a:solidFill>
          <a:ln w="9525">
            <a:solidFill>
              <a:srgbClr val="365F9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400" b="0" i="0" u="none" strike="noStrike" cap="none" normalizeH="0" baseline="0" dirty="0" smtClean="0">
                <a:ln>
                  <a:noFill/>
                </a:ln>
                <a:solidFill>
                  <a:srgbClr val="0F243E"/>
                </a:solidFill>
                <a:effectLst/>
                <a:latin typeface="Times New Roman" pitchFamily="18" charset="0"/>
                <a:cs typeface="Arial" pitchFamily="34" charset="0"/>
              </a:rPr>
              <a:t>На </a:t>
            </a:r>
            <a:r>
              <a:rPr kumimoji="0" lang="ru-RU" sz="1400" b="0" i="0" u="none" strike="noStrike" cap="none" normalizeH="0" baseline="0" dirty="0" err="1" smtClean="0">
                <a:ln>
                  <a:noFill/>
                </a:ln>
                <a:solidFill>
                  <a:srgbClr val="0F243E"/>
                </a:solidFill>
                <a:effectLst/>
                <a:latin typeface="Times New Roman" pitchFamily="18" charset="0"/>
                <a:cs typeface="Arial" pitchFamily="34" charset="0"/>
              </a:rPr>
              <a:t>чередовских</a:t>
            </a:r>
            <a:r>
              <a:rPr kumimoji="0" lang="ru-RU" sz="1400" b="0" i="0" u="none" strike="noStrike" cap="none" normalizeH="0" baseline="0" dirty="0" smtClean="0">
                <a:ln>
                  <a:noFill/>
                </a:ln>
                <a:solidFill>
                  <a:srgbClr val="0F243E"/>
                </a:solidFill>
                <a:effectLst/>
                <a:latin typeface="Times New Roman" pitchFamily="18" charset="0"/>
                <a:cs typeface="Arial" pitchFamily="34" charset="0"/>
              </a:rPr>
              <a:t> Чтениях.</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advClick="0" advTm="5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6801">
                                            <p:txEl>
                                              <p:pRg st="0" end="0"/>
                                            </p:txEl>
                                          </p:spTgt>
                                        </p:tgtEl>
                                        <p:attrNameLst>
                                          <p:attrName>style.visibility</p:attrName>
                                        </p:attrNameLst>
                                      </p:cBhvr>
                                      <p:to>
                                        <p:strVal val="visible"/>
                                      </p:to>
                                    </p:set>
                                    <p:animEffect transition="in" filter="wipe(down)">
                                      <p:cBhvr>
                                        <p:cTn id="15" dur="500"/>
                                        <p:tgtEl>
                                          <p:spTgt spid="76801">
                                            <p:txEl>
                                              <p:pRg st="0" end="0"/>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76802">
                                            <p:txEl>
                                              <p:pRg st="0" end="0"/>
                                            </p:txEl>
                                          </p:spTgt>
                                        </p:tgtEl>
                                        <p:attrNameLst>
                                          <p:attrName>style.visibility</p:attrName>
                                        </p:attrNameLst>
                                      </p:cBhvr>
                                      <p:to>
                                        <p:strVal val="visible"/>
                                      </p:to>
                                    </p:set>
                                    <p:animEffect transition="in" filter="wipe(down)">
                                      <p:cBhvr>
                                        <p:cTn id="23" dur="500"/>
                                        <p:tgtEl>
                                          <p:spTgt spid="768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ша\Desktop\Новая папка (5)\unnamed (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Прямоугольник 2"/>
          <p:cNvSpPr/>
          <p:nvPr/>
        </p:nvSpPr>
        <p:spPr>
          <a:xfrm>
            <a:off x="2357422" y="1000108"/>
            <a:ext cx="3962816" cy="523220"/>
          </a:xfrm>
          <a:prstGeom prst="rect">
            <a:avLst/>
          </a:prstGeom>
        </p:spPr>
        <p:txBody>
          <a:bodyPr wrap="none">
            <a:spAutoFit/>
          </a:bodyPr>
          <a:lstStyle/>
          <a:p>
            <a:r>
              <a:rPr lang="ru-RU" sz="2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29997" dir="5400000" sy="-100000" algn="bl" rotWithShape="0"/>
                </a:effectLst>
              </a:rPr>
              <a:t> Черкасова Екатерина</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29997" dir="5400000" sy="-100000" algn="bl" rotWithShape="0"/>
              </a:effectLst>
            </a:endParaRPr>
          </a:p>
        </p:txBody>
      </p:sp>
      <p:pic>
        <p:nvPicPr>
          <p:cNvPr id="4" name="__plpcte_target" descr="http://uld7.mycdn.me/image?t=0&amp;bid=666040043872&amp;id=666040043872&amp;plc=WEB&amp;tkn=VcDC_FonnLamf5RP3Ad2iHwt9kg"/>
          <p:cNvPicPr/>
          <p:nvPr/>
        </p:nvPicPr>
        <p:blipFill>
          <a:blip r:embed="rId4" r:link="rId5" cstate="print"/>
          <a:srcRect/>
          <a:stretch>
            <a:fillRect/>
          </a:stretch>
        </p:blipFill>
        <p:spPr bwMode="auto">
          <a:xfrm>
            <a:off x="3357554" y="2214554"/>
            <a:ext cx="2428892" cy="29651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Click="0" advTm="5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ша\Desktop\Новая папка (5)\unnamed (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7475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4756" name="Rectangle 4"/>
          <p:cNvSpPr>
            <a:spLocks noChangeArrowheads="1"/>
          </p:cNvSpPr>
          <p:nvPr/>
        </p:nvSpPr>
        <p:spPr bwMode="auto">
          <a:xfrm rot="10800000" flipV="1">
            <a:off x="285720" y="928670"/>
            <a:ext cx="8643966"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244061"/>
                </a:solidFill>
                <a:effectLst/>
                <a:latin typeface="Times New Roman" pitchFamily="18" charset="0"/>
                <a:ea typeface="Calibri" pitchFamily="34" charset="0"/>
                <a:cs typeface="Times New Roman" pitchFamily="18" charset="0"/>
              </a:rPr>
              <a:t>Тюкалинский колледж по специальности педагог дополнительного образования. Активно участвовала в общественной жизни колледжа. Работала над научными проектами и с успехом защищала их на региональном уровне. Занималась исследовательско-поисковой деятельностью. </a:t>
            </a:r>
            <a:r>
              <a:rPr kumimoji="0" lang="ru-RU" b="1" i="1" u="none" strike="noStrike" cap="none" normalizeH="0" baseline="0" dirty="0" smtClean="0">
                <a:ln>
                  <a:noFill/>
                </a:ln>
                <a:solidFill>
                  <a:srgbClr val="24406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rgbClr val="244061"/>
                </a:solidFill>
                <a:effectLst/>
                <a:latin typeface="Times New Roman" pitchFamily="18" charset="0"/>
                <a:ea typeface="Calibri" pitchFamily="34" charset="0"/>
                <a:cs typeface="Times New Roman" pitchFamily="18" charset="0"/>
              </a:rPr>
              <a:t>Катя Черкасова стала призёром областного конкурса «Летопись сибирских деревень», её статья «Вклад </a:t>
            </a:r>
            <a:r>
              <a:rPr kumimoji="0" lang="ru-RU" b="0" i="0" u="none" strike="noStrike" cap="none" normalizeH="0" baseline="0" dirty="0" err="1" smtClean="0">
                <a:ln>
                  <a:noFill/>
                </a:ln>
                <a:solidFill>
                  <a:srgbClr val="244061"/>
                </a:solidFill>
                <a:effectLst/>
                <a:latin typeface="Times New Roman" pitchFamily="18" charset="0"/>
                <a:ea typeface="Calibri" pitchFamily="34" charset="0"/>
                <a:cs typeface="Times New Roman" pitchFamily="18" charset="0"/>
              </a:rPr>
              <a:t>тюкалинцев</a:t>
            </a:r>
            <a:r>
              <a:rPr kumimoji="0" lang="ru-RU" b="0" i="0" u="none" strike="noStrike" cap="none" normalizeH="0" baseline="0" dirty="0" smtClean="0">
                <a:ln>
                  <a:noFill/>
                </a:ln>
                <a:solidFill>
                  <a:srgbClr val="244061"/>
                </a:solidFill>
                <a:effectLst/>
                <a:latin typeface="Times New Roman" pitchFamily="18" charset="0"/>
                <a:ea typeface="Calibri" pitchFamily="34" charset="0"/>
                <a:cs typeface="Times New Roman" pitchFamily="18" charset="0"/>
              </a:rPr>
              <a:t> в героическую оборону Ленинграда» напечатана в сборнике «Голоса истории областной организации ветеранов. Награждена губернаторской премией.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7" name="Рисунок 6" descr="C:\Users\hf\Desktop\Attachments_lar-1@inbox.ru_2013-12-14_13-05-07\династия26.jpeg"/>
          <p:cNvPicPr/>
          <p:nvPr/>
        </p:nvPicPr>
        <p:blipFill>
          <a:blip r:embed="rId4" cstate="print"/>
          <a:srcRect l="14961" t="1994" r="3150" b="3989"/>
          <a:stretch>
            <a:fillRect/>
          </a:stretch>
        </p:blipFill>
        <p:spPr bwMode="auto">
          <a:xfrm>
            <a:off x="357158" y="3071810"/>
            <a:ext cx="1961225" cy="3048630"/>
          </a:xfrm>
          <a:prstGeom prst="rect">
            <a:avLst/>
          </a:prstGeom>
          <a:noFill/>
          <a:ln w="9525">
            <a:solidFill>
              <a:schemeClr val="accent1"/>
            </a:solidFill>
            <a:miter lim="800000"/>
            <a:headEnd/>
            <a:tailEnd/>
          </a:ln>
        </p:spPr>
      </p:pic>
      <p:pic>
        <p:nvPicPr>
          <p:cNvPr id="8" name="Рисунок 7" descr="https://sites.google.com/site/istoriceskijpsiholog/vneklassnaa-rabota-po-istorii/nasi-uspehi/%D0%93%D1%80%D0%B0%D0%BC%D0%BE%D1%82%D0%B0.jpg"/>
          <p:cNvPicPr/>
          <p:nvPr/>
        </p:nvPicPr>
        <p:blipFill>
          <a:blip r:embed="rId5" cstate="print"/>
          <a:srcRect/>
          <a:stretch>
            <a:fillRect/>
          </a:stretch>
        </p:blipFill>
        <p:spPr bwMode="auto">
          <a:xfrm>
            <a:off x="6286512" y="3000372"/>
            <a:ext cx="2547936" cy="3161342"/>
          </a:xfrm>
          <a:prstGeom prst="rect">
            <a:avLst/>
          </a:prstGeom>
          <a:noFill/>
          <a:ln w="9525">
            <a:solidFill>
              <a:schemeClr val="accent1"/>
            </a:solidFill>
            <a:miter lim="800000"/>
            <a:headEnd/>
            <a:tailEnd/>
          </a:ln>
        </p:spPr>
      </p:pic>
      <p:pic>
        <p:nvPicPr>
          <p:cNvPr id="9" name="Рисунок 8" descr="C:\Documents and Settings\123\Мои документы\ВСЕ КАТЬКИНО\Фото0340.jpg"/>
          <p:cNvPicPr/>
          <p:nvPr/>
        </p:nvPicPr>
        <p:blipFill>
          <a:blip r:embed="rId6" cstate="print"/>
          <a:srcRect/>
          <a:stretch>
            <a:fillRect/>
          </a:stretch>
        </p:blipFill>
        <p:spPr bwMode="auto">
          <a:xfrm>
            <a:off x="2786050" y="3357562"/>
            <a:ext cx="2824159" cy="2129471"/>
          </a:xfrm>
          <a:prstGeom prst="rect">
            <a:avLst/>
          </a:prstGeom>
          <a:noFill/>
          <a:ln w="28575">
            <a:solidFill>
              <a:schemeClr val="accent1"/>
            </a:solidFill>
            <a:miter lim="800000"/>
            <a:headEnd/>
            <a:tailEnd/>
          </a:ln>
        </p:spPr>
      </p:pic>
    </p:spTree>
  </p:cSld>
  <p:clrMapOvr>
    <a:masterClrMapping/>
  </p:clrMapOvr>
  <p:transition spd="med" advClick="0" advTm="5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4756">
                                            <p:txEl>
                                              <p:pRg st="0" end="0"/>
                                            </p:txEl>
                                          </p:spTgt>
                                        </p:tgtEl>
                                        <p:attrNameLst>
                                          <p:attrName>style.visibility</p:attrName>
                                        </p:attrNameLst>
                                      </p:cBhvr>
                                      <p:to>
                                        <p:strVal val="visible"/>
                                      </p:to>
                                    </p:set>
                                    <p:animEffect transition="in" filter="circle(in)">
                                      <p:cBhvr>
                                        <p:cTn id="7" dur="2000"/>
                                        <p:tgtEl>
                                          <p:spTgt spid="74756">
                                            <p:txEl>
                                              <p:pRg st="0" end="0"/>
                                            </p:txEl>
                                          </p:spTgt>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5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ша\Desktop\Новая папка (5)\unnamed (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78849" name="Rectangle 1"/>
          <p:cNvSpPr>
            <a:spLocks noChangeArrowheads="1"/>
          </p:cNvSpPr>
          <p:nvPr/>
        </p:nvSpPr>
        <p:spPr bwMode="auto">
          <a:xfrm rot="10800000" flipV="1">
            <a:off x="4786314" y="457200"/>
            <a:ext cx="435768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215868"/>
                </a:solidFill>
                <a:effectLst/>
                <a:latin typeface="Bookman Old Style" pitchFamily="18" charset="0"/>
                <a:ea typeface="Calibri" pitchFamily="34" charset="0"/>
                <a:cs typeface="Arial" pitchFamily="34" charset="0"/>
              </a:rPr>
              <a:t>Педагоги нашей династии трудятся от Краснодарского края до Чукотки,  но большее признание получили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Рисунок 3" descr="D:\Отпуск 2013\DSC_0457.JPG"/>
          <p:cNvPicPr/>
          <p:nvPr/>
        </p:nvPicPr>
        <p:blipFill>
          <a:blip r:embed="rId4" cstate="print"/>
          <a:srcRect/>
          <a:stretch>
            <a:fillRect/>
          </a:stretch>
        </p:blipFill>
        <p:spPr bwMode="auto">
          <a:xfrm>
            <a:off x="500034" y="714356"/>
            <a:ext cx="3820789" cy="2527931"/>
          </a:xfrm>
          <a:prstGeom prst="rect">
            <a:avLst/>
          </a:prstGeom>
          <a:noFill/>
          <a:ln w="9525">
            <a:solidFill>
              <a:schemeClr val="accent1"/>
            </a:solidFill>
            <a:miter lim="800000"/>
            <a:headEnd/>
            <a:tailEnd/>
          </a:ln>
        </p:spPr>
      </p:pic>
      <p:sp>
        <p:nvSpPr>
          <p:cNvPr id="78850" name="Rectangle 2"/>
          <p:cNvSpPr>
            <a:spLocks noChangeArrowheads="1"/>
          </p:cNvSpPr>
          <p:nvPr/>
        </p:nvSpPr>
        <p:spPr bwMode="auto">
          <a:xfrm>
            <a:off x="571472" y="3429000"/>
            <a:ext cx="600076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215868"/>
                </a:solidFill>
                <a:effectLst/>
                <a:latin typeface="Bookman Old Style" pitchFamily="18" charset="0"/>
                <a:ea typeface="Calibri" pitchFamily="34" charset="0"/>
                <a:cs typeface="Arial" pitchFamily="34" charset="0"/>
              </a:rPr>
              <a:t>на своей малой родине </a:t>
            </a:r>
            <a:r>
              <a:rPr kumimoji="0" lang="ru-RU" sz="2800" b="1" i="1" u="none" strike="noStrike" cap="none" normalizeH="0" baseline="0" dirty="0" smtClean="0">
                <a:ln>
                  <a:noFill/>
                </a:ln>
                <a:solidFill>
                  <a:srgbClr val="215868"/>
                </a:solidFill>
                <a:effectLst/>
                <a:latin typeface="Calibri"/>
                <a:ea typeface="Calibri" pitchFamily="34" charset="0"/>
                <a:cs typeface="Arial" pitchFamily="34" charset="0"/>
              </a:rPr>
              <a:t>–</a:t>
            </a:r>
            <a:r>
              <a:rPr kumimoji="0" lang="ru-RU" sz="2800" b="1" i="1" u="none" strike="noStrike" cap="none" normalizeH="0" baseline="0" dirty="0" smtClean="0">
                <a:ln>
                  <a:noFill/>
                </a:ln>
                <a:solidFill>
                  <a:srgbClr val="215868"/>
                </a:solidFill>
                <a:effectLst/>
                <a:latin typeface="Bookman Old Style" pitchFamily="18" charset="0"/>
                <a:ea typeface="Calibri" pitchFamily="34" charset="0"/>
                <a:cs typeface="Arial" pitchFamily="34" charset="0"/>
              </a:rPr>
              <a:t> Тюкалинском районе.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Рисунок 5" descr="H:\Отпуск 2013\11 авг 13\DSC_1139.JPG"/>
          <p:cNvPicPr/>
          <p:nvPr/>
        </p:nvPicPr>
        <p:blipFill>
          <a:blip r:embed="rId5" cstate="print"/>
          <a:srcRect l="8981" t="8877" r="8117" b="10444"/>
          <a:stretch>
            <a:fillRect/>
          </a:stretch>
        </p:blipFill>
        <p:spPr bwMode="auto">
          <a:xfrm>
            <a:off x="5643570" y="3571876"/>
            <a:ext cx="3029515" cy="2243840"/>
          </a:xfrm>
          <a:prstGeom prst="rect">
            <a:avLst/>
          </a:prstGeom>
          <a:noFill/>
          <a:ln w="9525">
            <a:solidFill>
              <a:schemeClr val="accent1"/>
            </a:solidFill>
            <a:miter lim="800000"/>
            <a:headEnd/>
            <a:tailEnd/>
          </a:ln>
        </p:spPr>
      </p:pic>
    </p:spTree>
  </p:cSld>
  <p:clrMapOvr>
    <a:masterClrMapping/>
  </p:clrMapOvr>
  <p:transition spd="med" advClick="0" advTm="5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78849">
                                            <p:txEl>
                                              <p:pRg st="0" end="0"/>
                                            </p:txEl>
                                          </p:spTgt>
                                        </p:tgtEl>
                                        <p:attrNameLst>
                                          <p:attrName>style.visibility</p:attrName>
                                        </p:attrNameLst>
                                      </p:cBhvr>
                                      <p:to>
                                        <p:strVal val="visible"/>
                                      </p:to>
                                    </p:set>
                                    <p:anim calcmode="lin" valueType="num">
                                      <p:cBhvr additive="base">
                                        <p:cTn id="7" dur="2000" fill="hold"/>
                                        <p:tgtEl>
                                          <p:spTgt spid="78849">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7884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par>
                          <p:cTn id="13" fill="hold">
                            <p:stCondLst>
                              <p:cond delay="2500"/>
                            </p:stCondLst>
                            <p:childTnLst>
                              <p:par>
                                <p:cTn id="14" presetID="7" presetClass="entr" presetSubtype="4" fill="hold" nodeType="afterEffect">
                                  <p:stCondLst>
                                    <p:cond delay="0"/>
                                  </p:stCondLst>
                                  <p:childTnLst>
                                    <p:set>
                                      <p:cBhvr>
                                        <p:cTn id="15" dur="1" fill="hold">
                                          <p:stCondLst>
                                            <p:cond delay="0"/>
                                          </p:stCondLst>
                                        </p:cTn>
                                        <p:tgtEl>
                                          <p:spTgt spid="78850">
                                            <p:txEl>
                                              <p:pRg st="0" end="0"/>
                                            </p:txEl>
                                          </p:spTgt>
                                        </p:tgtEl>
                                        <p:attrNameLst>
                                          <p:attrName>style.visibility</p:attrName>
                                        </p:attrNameLst>
                                      </p:cBhvr>
                                      <p:to>
                                        <p:strVal val="visible"/>
                                      </p:to>
                                    </p:set>
                                    <p:anim calcmode="lin" valueType="num">
                                      <p:cBhvr additive="base">
                                        <p:cTn id="16" dur="2000" fill="hold"/>
                                        <p:tgtEl>
                                          <p:spTgt spid="78850">
                                            <p:txEl>
                                              <p:pRg st="0" end="0"/>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78850">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500"/>
                            </p:stCondLst>
                            <p:childTnLst>
                              <p:par>
                                <p:cTn id="19" presetID="22" presetClass="entr" presetSubtype="4"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ша\Desktop\Новая папка (5)\unnamed (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Прямоугольник 2"/>
          <p:cNvSpPr/>
          <p:nvPr/>
        </p:nvSpPr>
        <p:spPr>
          <a:xfrm>
            <a:off x="1571604" y="785794"/>
            <a:ext cx="5857916" cy="1384995"/>
          </a:xfrm>
          <a:prstGeom prst="rect">
            <a:avLst/>
          </a:prstGeom>
        </p:spPr>
        <p:txBody>
          <a:bodyPr wrap="square">
            <a:spAutoFit/>
          </a:bodyPr>
          <a:lstStyle/>
          <a:p>
            <a:pPr algn="ctr"/>
            <a:r>
              <a:rPr lang="ru-RU" sz="2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29997" dir="5400000" sy="-100000" algn="bl" rotWithShape="0"/>
                </a:effectLst>
              </a:rPr>
              <a:t>Романенко (Косова) Татьяна Георгиевна и Михаил      Владимирович</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29997" dir="5400000" sy="-100000" algn="bl" rotWithShape="0"/>
              </a:effectLst>
            </a:endParaRPr>
          </a:p>
        </p:txBody>
      </p:sp>
      <p:pic>
        <p:nvPicPr>
          <p:cNvPr id="4" name="Рисунок 3" descr="http://itd0.mycdn.me/image?t=21&amp;bid=666707459080&amp;id=666707459080&amp;plc=WEB&amp;tkn=uLVXqdATYxZ95ylvfuw5JQJedI8"/>
          <p:cNvPicPr/>
          <p:nvPr/>
        </p:nvPicPr>
        <p:blipFill>
          <a:blip r:embed="rId4" cstate="print"/>
          <a:srcRect r="4511"/>
          <a:stretch>
            <a:fillRect/>
          </a:stretch>
        </p:blipFill>
        <p:spPr bwMode="auto">
          <a:xfrm>
            <a:off x="714348" y="2571744"/>
            <a:ext cx="2786082" cy="3123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C:\Users\hf\Desktop\тетя Таня\IMG-20190515-WA0000.jpg"/>
          <p:cNvPicPr/>
          <p:nvPr/>
        </p:nvPicPr>
        <p:blipFill>
          <a:blip r:embed="rId5" cstate="print"/>
          <a:srcRect l="5814" t="9586" r="1938" b="10457"/>
          <a:stretch>
            <a:fillRect/>
          </a:stretch>
        </p:blipFill>
        <p:spPr bwMode="auto">
          <a:xfrm>
            <a:off x="6000760" y="2500306"/>
            <a:ext cx="2266950" cy="3413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Click="0" advTm="5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par>
                          <p:cTn id="13" fill="hold">
                            <p:stCondLst>
                              <p:cond delay="1500"/>
                            </p:stCondLst>
                            <p:childTnLst>
                              <p:par>
                                <p:cTn id="14" presetID="2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ша\Desktop\Новая папка (5)\unnamed (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829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2947" name="Rectangle 3"/>
          <p:cNvSpPr>
            <a:spLocks noChangeArrowheads="1"/>
          </p:cNvSpPr>
          <p:nvPr/>
        </p:nvSpPr>
        <p:spPr bwMode="auto">
          <a:xfrm rot="10800000" flipV="1">
            <a:off x="428596" y="785794"/>
            <a:ext cx="835824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F243E"/>
                </a:solidFill>
                <a:effectLst/>
                <a:latin typeface="Times New Roman" pitchFamily="18" charset="0"/>
                <a:ea typeface="Calibri" pitchFamily="34" charset="0"/>
                <a:cs typeface="Times New Roman" pitchFamily="18" charset="0"/>
              </a:rPr>
              <a:t>Татьяна Георгиевна работала в школах с. Вольное Омской области, гг. Бельцы, Тирасполя, Новороссийска.  Руководила объединением биологов г.Тирасполя, ежегодно готовила победителей и призёров олимпиад городского и регионального уровня по химии. Её ученица стала лауреатом конференции «Химия и медицина» в г. Москве. После завершения военной карьеры Михаил Владимирович преподаёт в Высшей Морской Академии г. Новороссийска. Его боевой опыт помогает воспитывать у курсантов патриотизм и ответственное отношение к учебной и трудовой деятельности.</a:t>
            </a:r>
            <a:r>
              <a:rPr kumimoji="0" lang="ru-RU" b="0" i="0" u="none" strike="noStrike" cap="none" normalizeH="0" baseline="0" dirty="0" smtClean="0">
                <a:ln>
                  <a:noFill/>
                </a:ln>
                <a:solidFill>
                  <a:srgbClr val="0F243E"/>
                </a:solidFill>
                <a:effectLst/>
                <a:latin typeface="Times New Roman" pitchFamily="18" charset="0"/>
                <a:ea typeface="Times New Roman" pitchFamily="18" charset="0"/>
                <a:cs typeface="Times New Roman" pitchFamily="18" charset="0"/>
              </a:rPr>
              <a:t>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2948" name="Rectangle 4"/>
          <p:cNvSpPr>
            <a:spLocks noChangeArrowheads="1"/>
          </p:cNvSpPr>
          <p:nvPr/>
        </p:nvSpPr>
        <p:spPr bwMode="auto">
          <a:xfrm rot="10800000" flipV="1">
            <a:off x="714348" y="3491685"/>
            <a:ext cx="4429156" cy="23083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F243E"/>
                </a:solidFill>
                <a:effectLst/>
                <a:latin typeface="Times New Roman" pitchFamily="18" charset="0"/>
                <a:ea typeface="Calibri" pitchFamily="34" charset="0"/>
                <a:cs typeface="Times New Roman" pitchFamily="18" charset="0"/>
              </a:rPr>
              <a:t>Приезжая на свою малую родину Татьяна Георгиевна всегда общается  со своей  любимой классной руководительницей, </a:t>
            </a:r>
            <a:r>
              <a:rPr kumimoji="0" lang="ru-RU" b="0" i="0" u="none" strike="noStrike" cap="none" normalizeH="0" baseline="0" dirty="0" err="1" smtClean="0">
                <a:ln>
                  <a:noFill/>
                </a:ln>
                <a:solidFill>
                  <a:srgbClr val="0F243E"/>
                </a:solidFill>
                <a:effectLst/>
                <a:latin typeface="Times New Roman" pitchFamily="18" charset="0"/>
                <a:ea typeface="Calibri" pitchFamily="34" charset="0"/>
                <a:cs typeface="Times New Roman" pitchFamily="18" charset="0"/>
              </a:rPr>
              <a:t>Бизякиной</a:t>
            </a:r>
            <a:r>
              <a:rPr kumimoji="0" lang="ru-RU" b="0" i="0" u="none" strike="noStrike" cap="none" normalizeH="0" baseline="0" dirty="0" smtClean="0">
                <a:ln>
                  <a:noFill/>
                </a:ln>
                <a:solidFill>
                  <a:srgbClr val="0F243E"/>
                </a:solidFill>
                <a:effectLst/>
                <a:latin typeface="Times New Roman" pitchFamily="18" charset="0"/>
                <a:ea typeface="Calibri" pitchFamily="34" charset="0"/>
                <a:cs typeface="Times New Roman" pitchFamily="18" charset="0"/>
              </a:rPr>
              <a:t> Марией Андреевной, у которой  она училась и до сих пор  учится педагогическому мастерству, оптимизму, активной жизненной позиции, целеустремлённости и работоспособности.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Рисунок 6" descr="F:\Династия\DSC_0665.JPG"/>
          <p:cNvPicPr/>
          <p:nvPr/>
        </p:nvPicPr>
        <p:blipFill>
          <a:blip r:embed="rId4" cstate="print"/>
          <a:srcRect/>
          <a:stretch>
            <a:fillRect/>
          </a:stretch>
        </p:blipFill>
        <p:spPr bwMode="auto">
          <a:xfrm>
            <a:off x="5715008" y="3286124"/>
            <a:ext cx="2643206" cy="2399345"/>
          </a:xfrm>
          <a:prstGeom prst="rect">
            <a:avLst/>
          </a:prstGeom>
          <a:noFill/>
          <a:ln w="9525">
            <a:solidFill>
              <a:schemeClr val="accent1"/>
            </a:solidFill>
            <a:miter lim="800000"/>
            <a:headEnd/>
            <a:tailEnd/>
          </a:ln>
        </p:spPr>
      </p:pic>
    </p:spTree>
  </p:cSld>
  <p:clrMapOvr>
    <a:masterClrMapping/>
  </p:clrMapOvr>
  <p:transition spd="med" advClick="0" advTm="5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circle(in)">
                                      <p:cBhvr>
                                        <p:cTn id="7" dur="2000"/>
                                        <p:tgtEl>
                                          <p:spTgt spid="82947">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82948">
                                            <p:txEl>
                                              <p:pRg st="0" end="0"/>
                                            </p:txEl>
                                          </p:spTgt>
                                        </p:tgtEl>
                                        <p:attrNameLst>
                                          <p:attrName>style.visibility</p:attrName>
                                        </p:attrNameLst>
                                      </p:cBhvr>
                                      <p:to>
                                        <p:strVal val="visible"/>
                                      </p:to>
                                    </p:set>
                                    <p:animEffect transition="in" filter="circle(in)">
                                      <p:cBhvr>
                                        <p:cTn id="11" dur="2000"/>
                                        <p:tgtEl>
                                          <p:spTgt spid="82948">
                                            <p:txEl>
                                              <p:pRg st="0" end="0"/>
                                            </p:txEl>
                                          </p:spTgt>
                                        </p:tgtEl>
                                      </p:cBhvr>
                                    </p:animEffect>
                                  </p:childTnLst>
                                </p:cTn>
                              </p:par>
                            </p:childTnLst>
                          </p:cTn>
                        </p:par>
                        <p:par>
                          <p:cTn id="12" fill="hold">
                            <p:stCondLst>
                              <p:cond delay="4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ша\Desktop\Новая папка (5)\unnamed (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Прямоугольник 2"/>
          <p:cNvSpPr/>
          <p:nvPr/>
        </p:nvSpPr>
        <p:spPr>
          <a:xfrm>
            <a:off x="1714480" y="714356"/>
            <a:ext cx="5786446" cy="830997"/>
          </a:xfrm>
          <a:prstGeom prst="rect">
            <a:avLst/>
          </a:prstGeom>
        </p:spPr>
        <p:txBody>
          <a:bodyPr wrap="square">
            <a:spAutoFit/>
          </a:bodyPr>
          <a:lstStyle/>
          <a:p>
            <a:r>
              <a:rPr lang="ru-RU" sz="2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29997" dir="5400000" sy="-100000" algn="bl" rotWithShape="0"/>
                </a:effectLst>
              </a:rPr>
              <a:t>Воспоминания учеников, коллег и жителей села о ветеранах династии</a:t>
            </a:r>
            <a:endPar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29997" dir="5400000" sy="-100000" algn="bl" rotWithShape="0"/>
              </a:effectLst>
            </a:endParaRPr>
          </a:p>
        </p:txBody>
      </p:sp>
      <p:sp>
        <p:nvSpPr>
          <p:cNvPr id="84993" name="Rectangle 1"/>
          <p:cNvSpPr>
            <a:spLocks noChangeArrowheads="1"/>
          </p:cNvSpPr>
          <p:nvPr/>
        </p:nvSpPr>
        <p:spPr bwMode="auto">
          <a:xfrm rot="10800000" flipV="1">
            <a:off x="428596" y="1571612"/>
            <a:ext cx="835821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215868"/>
                </a:solidFill>
                <a:effectLst/>
                <a:latin typeface="Times New Roman" pitchFamily="18" charset="0"/>
                <a:ea typeface="Calibri" pitchFamily="34" charset="0"/>
                <a:cs typeface="Times New Roman" pitchFamily="18" charset="0"/>
              </a:rPr>
              <a:t>Став взрослым, я задумался над вопросом: « Почему я любил и продолжаю любить историю? Почему этот предмет был самым любимым в школе?» И сделал вывод, что всю привлекательность науки нам открыл наш учитель Косов Георгий Максимович. Это он вёл уроки так, что мы, затаив дыхание, слушали о прошедших событиях, как бы становясь их участниками. Не последнюю роль играла и сама личность Георгия Максимовича, его активная жизненная позиция, энтузиазм, увлечённость. (</a:t>
            </a:r>
            <a:r>
              <a:rPr kumimoji="0" lang="ru-RU" sz="1600" b="1" i="1" u="none" strike="noStrike" cap="none" normalizeH="0" baseline="0" dirty="0" smtClean="0">
                <a:ln>
                  <a:noFill/>
                </a:ln>
                <a:solidFill>
                  <a:srgbClr val="215868"/>
                </a:solidFill>
                <a:effectLst/>
                <a:latin typeface="Times New Roman" pitchFamily="18" charset="0"/>
                <a:ea typeface="Calibri" pitchFamily="34" charset="0"/>
                <a:cs typeface="Times New Roman" pitchFamily="18" charset="0"/>
              </a:rPr>
              <a:t>Пестряк, выпускник школы 1968г).</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215868"/>
                </a:solidFill>
                <a:effectLst/>
                <a:latin typeface="Times New Roman" pitchFamily="18" charset="0"/>
                <a:ea typeface="Calibri" pitchFamily="34" charset="0"/>
                <a:cs typeface="Times New Roman" pitchFamily="18" charset="0"/>
              </a:rPr>
              <a:t>     Уходят годы, успевай их только считать. Какие слова найти, чтобы точно воспроизвести прожитое. Но я верю, что жизнь Косова Е. М. Продолжается благодаря и ученикам, которых он учил, и  учителям, которыми он руководил. Главное качество Екатерины Петровны – любовь к детям, преданность делу. Добро, сделанное Екатериной Петровной, остаётся в сердцах людей. (</a:t>
            </a:r>
            <a:r>
              <a:rPr kumimoji="0" lang="ru-RU" sz="1600" b="1" i="1" u="none" strike="noStrike" cap="none" normalizeH="0" baseline="0" dirty="0" smtClean="0">
                <a:ln>
                  <a:noFill/>
                </a:ln>
                <a:solidFill>
                  <a:srgbClr val="215868"/>
                </a:solidFill>
                <a:effectLst/>
                <a:latin typeface="Times New Roman" pitchFamily="18" charset="0"/>
                <a:ea typeface="Calibri" pitchFamily="34" charset="0"/>
                <a:cs typeface="Times New Roman" pitchFamily="18" charset="0"/>
              </a:rPr>
              <a:t>Яшина Н. С., учитель начальных классов в 60-80-е годы)</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215868"/>
                </a:solidFill>
                <a:effectLst/>
                <a:latin typeface="Times New Roman" pitchFamily="18" charset="0"/>
                <a:ea typeface="Calibri" pitchFamily="34" charset="0"/>
                <a:cs typeface="Times New Roman" pitchFamily="18" charset="0"/>
              </a:rPr>
              <a:t>   С особой теплотой я вспоминаю Косова Василия  Ивановича. Он всегда заботился о детях, старался, чтобы все посещали школу, учились с удовольствием. ( </a:t>
            </a:r>
            <a:r>
              <a:rPr kumimoji="0" lang="ru-RU" sz="1600" b="1" i="1" u="none" strike="noStrike" cap="none" normalizeH="0" baseline="0" dirty="0" smtClean="0">
                <a:ln>
                  <a:noFill/>
                </a:ln>
                <a:solidFill>
                  <a:srgbClr val="215868"/>
                </a:solidFill>
                <a:effectLst/>
                <a:latin typeface="Times New Roman" pitchFamily="18" charset="0"/>
                <a:ea typeface="Calibri" pitchFamily="34" charset="0"/>
                <a:cs typeface="Times New Roman" pitchFamily="18" charset="0"/>
              </a:rPr>
              <a:t>Трофимова Зоя Сергеевна, ученица школы в 1948-1952гг.)</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215868"/>
                </a:solidFill>
                <a:effectLst/>
                <a:latin typeface="Times New Roman" pitchFamily="18" charset="0"/>
                <a:ea typeface="Calibri" pitchFamily="34" charset="0"/>
                <a:cs typeface="Times New Roman" pitchFamily="18" charset="0"/>
              </a:rPr>
              <a:t>  В 1954 году в деревню приезжает Г. М. Косов, он возглавляет школу. Коммунист ведёт политзанятия, участвует в художественной самодеятельности. С увлечением слушают ученики  рассказы Георгия Максимовича о Великой Отечественной войны.  (</a:t>
            </a:r>
            <a:r>
              <a:rPr kumimoji="0" lang="ru-RU" sz="1600" b="1" i="1" u="none" strike="noStrike" cap="none" normalizeH="0" baseline="0" dirty="0" smtClean="0">
                <a:ln>
                  <a:noFill/>
                </a:ln>
                <a:solidFill>
                  <a:srgbClr val="215868"/>
                </a:solidFill>
                <a:effectLst/>
                <a:latin typeface="Times New Roman" pitchFamily="18" charset="0"/>
                <a:ea typeface="Calibri" pitchFamily="34" charset="0"/>
                <a:cs typeface="Times New Roman" pitchFamily="18" charset="0"/>
              </a:rPr>
              <a:t>Из статьи «Так всё начиналось». Газета «Тюкалинский вестник» 2004г.</a:t>
            </a:r>
            <a:r>
              <a:rPr kumimoji="0" lang="ru-RU" sz="1600" b="0" i="0" u="none" strike="noStrike" cap="none" normalizeH="0" baseline="0" dirty="0" smtClean="0">
                <a:ln>
                  <a:noFill/>
                </a:ln>
                <a:solidFill>
                  <a:srgbClr val="215868"/>
                </a:solidFill>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med" advClick="0" advTm="5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6" presetClass="entr" presetSubtype="16" fill="hold" nodeType="afterEffect">
                                  <p:stCondLst>
                                    <p:cond delay="0"/>
                                  </p:stCondLst>
                                  <p:childTnLst>
                                    <p:set>
                                      <p:cBhvr>
                                        <p:cTn id="11" dur="1" fill="hold">
                                          <p:stCondLst>
                                            <p:cond delay="0"/>
                                          </p:stCondLst>
                                        </p:cTn>
                                        <p:tgtEl>
                                          <p:spTgt spid="84993">
                                            <p:txEl>
                                              <p:pRg st="0" end="0"/>
                                            </p:txEl>
                                          </p:spTgt>
                                        </p:tgtEl>
                                        <p:attrNameLst>
                                          <p:attrName>style.visibility</p:attrName>
                                        </p:attrNameLst>
                                      </p:cBhvr>
                                      <p:to>
                                        <p:strVal val="visible"/>
                                      </p:to>
                                    </p:set>
                                    <p:animEffect transition="in" filter="circle(in)">
                                      <p:cBhvr>
                                        <p:cTn id="12" dur="2000"/>
                                        <p:tgtEl>
                                          <p:spTgt spid="8499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84993">
                                            <p:txEl>
                                              <p:pRg st="1" end="1"/>
                                            </p:txEl>
                                          </p:spTgt>
                                        </p:tgtEl>
                                        <p:attrNameLst>
                                          <p:attrName>style.visibility</p:attrName>
                                        </p:attrNameLst>
                                      </p:cBhvr>
                                      <p:to>
                                        <p:strVal val="visible"/>
                                      </p:to>
                                    </p:set>
                                    <p:animEffect transition="in" filter="circle(in)">
                                      <p:cBhvr>
                                        <p:cTn id="15" dur="2000"/>
                                        <p:tgtEl>
                                          <p:spTgt spid="8499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84993">
                                            <p:txEl>
                                              <p:pRg st="2" end="2"/>
                                            </p:txEl>
                                          </p:spTgt>
                                        </p:tgtEl>
                                        <p:attrNameLst>
                                          <p:attrName>style.visibility</p:attrName>
                                        </p:attrNameLst>
                                      </p:cBhvr>
                                      <p:to>
                                        <p:strVal val="visible"/>
                                      </p:to>
                                    </p:set>
                                    <p:animEffect transition="in" filter="circle(in)">
                                      <p:cBhvr>
                                        <p:cTn id="18" dur="2000"/>
                                        <p:tgtEl>
                                          <p:spTgt spid="84993">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84993">
                                            <p:txEl>
                                              <p:pRg st="3" end="3"/>
                                            </p:txEl>
                                          </p:spTgt>
                                        </p:tgtEl>
                                        <p:attrNameLst>
                                          <p:attrName>style.visibility</p:attrName>
                                        </p:attrNameLst>
                                      </p:cBhvr>
                                      <p:to>
                                        <p:strVal val="visible"/>
                                      </p:to>
                                    </p:set>
                                    <p:animEffect transition="in" filter="circle(in)">
                                      <p:cBhvr>
                                        <p:cTn id="21" dur="2000"/>
                                        <p:tgtEl>
                                          <p:spTgt spid="849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ша\Desktop\Новая папка (5)\unnamed (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87041" name="Rectangle 1"/>
          <p:cNvSpPr>
            <a:spLocks noChangeArrowheads="1"/>
          </p:cNvSpPr>
          <p:nvPr/>
        </p:nvSpPr>
        <p:spPr bwMode="auto">
          <a:xfrm rot="10800000" flipV="1">
            <a:off x="642910" y="789041"/>
            <a:ext cx="7000892"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rgbClr val="215868"/>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rgbClr val="215868"/>
                </a:solidFill>
                <a:effectLst/>
                <a:latin typeface="Times New Roman" pitchFamily="18" charset="0"/>
                <a:ea typeface="Calibri" pitchFamily="34" charset="0"/>
                <a:cs typeface="Times New Roman" pitchFamily="18" charset="0"/>
              </a:rPr>
              <a:t>В 1987 году я стала директором Красноусовской школы. Было много проблем и нерешённых вопросов. Но я всегда чувствовала поддержку со стороны  Косова Е. М.  По любому вопросу я могла обратиться к нему, особенно во взаимоотношениях с коллективом.</a:t>
            </a:r>
            <a:r>
              <a:rPr kumimoji="0" lang="ru-RU" b="1" i="1" u="none" strike="noStrike" cap="none" normalizeH="0" baseline="0" dirty="0" smtClean="0">
                <a:ln>
                  <a:noFill/>
                </a:ln>
                <a:solidFill>
                  <a:srgbClr val="215868"/>
                </a:solidFill>
                <a:effectLst/>
                <a:latin typeface="Times New Roman" pitchFamily="18" charset="0"/>
                <a:ea typeface="Calibri" pitchFamily="34" charset="0"/>
                <a:cs typeface="Times New Roman" pitchFamily="18" charset="0"/>
              </a:rPr>
              <a:t> (Пестряк Н. И., директор школы  1987-2000гг.)</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215868"/>
                </a:solidFill>
                <a:effectLst/>
                <a:latin typeface="Times New Roman" pitchFamily="18" charset="0"/>
                <a:ea typeface="Calibri" pitchFamily="34" charset="0"/>
                <a:cs typeface="Times New Roman" pitchFamily="18" charset="0"/>
              </a:rPr>
              <a:t> После войны мы жили не очень богато, одеть особенно нечего, кушали то, что выращивали на огороде, а иногда и этого не хватало. В школе учителя организовали питание, разбив школьный огород и сад. (  </a:t>
            </a:r>
            <a:r>
              <a:rPr kumimoji="0" lang="ru-RU" b="1" i="1" u="none" strike="noStrike" cap="none" normalizeH="0" baseline="0" dirty="0" smtClean="0">
                <a:ln>
                  <a:noFill/>
                </a:ln>
                <a:solidFill>
                  <a:srgbClr val="215868"/>
                </a:solidFill>
                <a:effectLst/>
                <a:latin typeface="Times New Roman" pitchFamily="18" charset="0"/>
                <a:ea typeface="Calibri" pitchFamily="34" charset="0"/>
                <a:cs typeface="Times New Roman" pitchFamily="18" charset="0"/>
              </a:rPr>
              <a:t>Никитин А. А. , ученик школы в 1946-1952гг.)</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215868"/>
                </a:solidFill>
                <a:effectLst/>
                <a:latin typeface="Times New Roman" pitchFamily="18" charset="0"/>
                <a:ea typeface="Calibri" pitchFamily="34" charset="0"/>
                <a:cs typeface="Times New Roman" pitchFamily="18" charset="0"/>
              </a:rPr>
              <a:t>Григорий Петрович – это был генератор идей. Строгий и сдержанный на занятиях, он был нашим любимым классным руководителем. </a:t>
            </a:r>
            <a:r>
              <a:rPr kumimoji="0" lang="ru-RU" b="1" i="1" u="none" strike="noStrike" cap="none" normalizeH="0" baseline="0" dirty="0" smtClean="0">
                <a:ln>
                  <a:noFill/>
                </a:ln>
                <a:solidFill>
                  <a:srgbClr val="215868"/>
                </a:solidFill>
                <a:effectLst/>
                <a:latin typeface="Times New Roman" pitchFamily="18" charset="0"/>
                <a:ea typeface="Calibri" pitchFamily="34" charset="0"/>
                <a:cs typeface="Times New Roman" pitchFamily="18" charset="0"/>
              </a:rPr>
              <a:t>(Черноусова В., выпускница школы 1966г.).</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215868"/>
                </a:solidFill>
                <a:effectLst/>
                <a:latin typeface="Times New Roman" pitchFamily="18" charset="0"/>
                <a:ea typeface="Calibri" pitchFamily="34" charset="0"/>
                <a:cs typeface="Times New Roman" pitchFamily="18" charset="0"/>
              </a:rPr>
              <a:t>Я всегда с теплотой и благодарностью вспоминаю Анну Никитичну, её уроки географии были всегда интересны и познавательны.</a:t>
            </a:r>
            <a:r>
              <a:rPr kumimoji="0" lang="ru-RU" b="1" i="1" u="none" strike="noStrike" cap="none" normalizeH="0" baseline="0" dirty="0" smtClean="0">
                <a:ln>
                  <a:noFill/>
                </a:ln>
                <a:solidFill>
                  <a:srgbClr val="215868"/>
                </a:solidFill>
                <a:effectLst/>
                <a:latin typeface="Times New Roman" pitchFamily="18" charset="0"/>
                <a:ea typeface="Calibri" pitchFamily="34" charset="0"/>
                <a:cs typeface="Times New Roman" pitchFamily="18" charset="0"/>
              </a:rPr>
              <a:t> (Новосельцев В., выпускник 1970г.)</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med" advClick="0" advTm="5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7041">
                                            <p:txEl>
                                              <p:pRg st="0" end="0"/>
                                            </p:txEl>
                                          </p:spTgt>
                                        </p:tgtEl>
                                        <p:attrNameLst>
                                          <p:attrName>style.visibility</p:attrName>
                                        </p:attrNameLst>
                                      </p:cBhvr>
                                      <p:to>
                                        <p:strVal val="visible"/>
                                      </p:to>
                                    </p:set>
                                    <p:animEffect transition="in" filter="circle(in)">
                                      <p:cBhvr>
                                        <p:cTn id="7" dur="2000"/>
                                        <p:tgtEl>
                                          <p:spTgt spid="87041">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87041">
                                            <p:txEl>
                                              <p:pRg st="1" end="1"/>
                                            </p:txEl>
                                          </p:spTgt>
                                        </p:tgtEl>
                                        <p:attrNameLst>
                                          <p:attrName>style.visibility</p:attrName>
                                        </p:attrNameLst>
                                      </p:cBhvr>
                                      <p:to>
                                        <p:strVal val="visible"/>
                                      </p:to>
                                    </p:set>
                                    <p:animEffect transition="in" filter="circle(in)">
                                      <p:cBhvr>
                                        <p:cTn id="10" dur="2000"/>
                                        <p:tgtEl>
                                          <p:spTgt spid="87041">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87041">
                                            <p:txEl>
                                              <p:pRg st="2" end="2"/>
                                            </p:txEl>
                                          </p:spTgt>
                                        </p:tgtEl>
                                        <p:attrNameLst>
                                          <p:attrName>style.visibility</p:attrName>
                                        </p:attrNameLst>
                                      </p:cBhvr>
                                      <p:to>
                                        <p:strVal val="visible"/>
                                      </p:to>
                                    </p:set>
                                    <p:animEffect transition="in" filter="circle(in)">
                                      <p:cBhvr>
                                        <p:cTn id="13" dur="2000"/>
                                        <p:tgtEl>
                                          <p:spTgt spid="87041">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87041">
                                            <p:txEl>
                                              <p:pRg st="3" end="3"/>
                                            </p:txEl>
                                          </p:spTgt>
                                        </p:tgtEl>
                                        <p:attrNameLst>
                                          <p:attrName>style.visibility</p:attrName>
                                        </p:attrNameLst>
                                      </p:cBhvr>
                                      <p:to>
                                        <p:strVal val="visible"/>
                                      </p:to>
                                    </p:set>
                                    <p:animEffect transition="in" filter="circle(in)">
                                      <p:cBhvr>
                                        <p:cTn id="16" dur="2000"/>
                                        <p:tgtEl>
                                          <p:spTgt spid="870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ша\Desktop\Новая папка (5)\unnamed (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4" name="Прямоугольник 3"/>
          <p:cNvSpPr/>
          <p:nvPr/>
        </p:nvSpPr>
        <p:spPr>
          <a:xfrm>
            <a:off x="428596" y="928670"/>
            <a:ext cx="8001056" cy="2102763"/>
          </a:xfrm>
          <a:prstGeom prst="rect">
            <a:avLst/>
          </a:prstGeom>
        </p:spPr>
        <p:txBody>
          <a:bodyPr wrap="square">
            <a:spAutoFit/>
          </a:bodyPr>
          <a:lstStyle/>
          <a:p>
            <a:pPr>
              <a:defRPr/>
            </a:pPr>
            <a:r>
              <a:rPr lang="ru-RU" dirty="0"/>
              <a:t>В 1946 году  Екатерина Петровна Дерябина,  окончив </a:t>
            </a:r>
            <a:r>
              <a:rPr lang="ru-RU" dirty="0" err="1"/>
              <a:t>Тобольское</a:t>
            </a:r>
            <a:r>
              <a:rPr lang="ru-RU" dirty="0"/>
              <a:t> педагогическое училище,  приехала в Тюкалинский район к брату Григорию Петровичу Дерябину, который преподавал математику в </a:t>
            </a:r>
            <a:r>
              <a:rPr lang="ru-RU" dirty="0" err="1"/>
              <a:t>Тюкалинской</a:t>
            </a:r>
            <a:r>
              <a:rPr lang="ru-RU" dirty="0"/>
              <a:t> средней школе. А в 1947  Косовых направляют работать в </a:t>
            </a:r>
            <a:r>
              <a:rPr lang="ru-RU" dirty="0" err="1"/>
              <a:t>Каспильскую</a:t>
            </a:r>
            <a:r>
              <a:rPr lang="ru-RU" dirty="0"/>
              <a:t> семилетнюю школу, куда Егора Максимовича назначают директором. В 1954 их перевели в </a:t>
            </a:r>
            <a:r>
              <a:rPr lang="ru-RU" dirty="0" err="1"/>
              <a:t>Красноусовскую</a:t>
            </a:r>
            <a:r>
              <a:rPr lang="ru-RU" dirty="0"/>
              <a:t> восьмилетнюю школу, где они и проработали до пенсии, пользуясь уважением всех жителей села. </a:t>
            </a:r>
          </a:p>
        </p:txBody>
      </p:sp>
      <p:sp>
        <p:nvSpPr>
          <p:cNvPr id="5" name="Прямоугольник 4"/>
          <p:cNvSpPr/>
          <p:nvPr/>
        </p:nvSpPr>
        <p:spPr>
          <a:xfrm>
            <a:off x="357158" y="3071810"/>
            <a:ext cx="8501122" cy="2308324"/>
          </a:xfrm>
          <a:prstGeom prst="rect">
            <a:avLst/>
          </a:prstGeom>
        </p:spPr>
        <p:txBody>
          <a:bodyPr wrap="square">
            <a:spAutoFit/>
          </a:bodyPr>
          <a:lstStyle/>
          <a:p>
            <a:pPr>
              <a:defRPr/>
            </a:pPr>
            <a:r>
              <a:rPr lang="ru-RU" dirty="0"/>
              <a:t>О большом вкладе в обучении молодого поколения говорят и награды семьи. За педагогический труд Егор Максимович имеет более тридцати грамот районного и областного отделов народного образования, медаль «За доблестный труд. В ознаменовании 100-летия со дня рождения Ленина», знак «Отличник народного образования». Таким же знаком награждена и Екатерина Петровна, она имеет грамоту и знак « Победитель социалистического соревнования 1977 года». В течение многих лет являлась донором, за что награждена значком «Донор СССР» 3 степени, грамотами районного отдела народного образования и сельского совета.</a:t>
            </a:r>
          </a:p>
        </p:txBody>
      </p:sp>
    </p:spTree>
  </p:cSld>
  <p:clrMapOvr>
    <a:masterClrMapping/>
  </p:clrMapOvr>
  <p:transition spd="med" advClick="0" advTm="5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circle(in)">
                                      <p:cBhvr>
                                        <p:cTn id="11"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ша\Desktop\Новая папка (5)\unnamed (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Рисунок 2" descr="F:\Династия\дин 003.jpg"/>
          <p:cNvPicPr/>
          <p:nvPr/>
        </p:nvPicPr>
        <p:blipFill>
          <a:blip r:embed="rId4" cstate="print"/>
          <a:srcRect/>
          <a:stretch>
            <a:fillRect/>
          </a:stretch>
        </p:blipFill>
        <p:spPr bwMode="auto">
          <a:xfrm>
            <a:off x="285720" y="642918"/>
            <a:ext cx="3280410" cy="4242435"/>
          </a:xfrm>
          <a:prstGeom prst="rect">
            <a:avLst/>
          </a:prstGeom>
          <a:noFill/>
          <a:ln>
            <a:solidFill>
              <a:schemeClr val="accent1"/>
            </a:solidFill>
          </a:ln>
        </p:spPr>
      </p:pic>
      <p:pic>
        <p:nvPicPr>
          <p:cNvPr id="5" name="Рисунок 4" descr="F:\Династия\дин 004.jpg"/>
          <p:cNvPicPr/>
          <p:nvPr/>
        </p:nvPicPr>
        <p:blipFill>
          <a:blip r:embed="rId5" cstate="print"/>
          <a:srcRect/>
          <a:stretch>
            <a:fillRect/>
          </a:stretch>
        </p:blipFill>
        <p:spPr bwMode="auto">
          <a:xfrm>
            <a:off x="5072066" y="714356"/>
            <a:ext cx="3491865" cy="4197985"/>
          </a:xfrm>
          <a:prstGeom prst="rect">
            <a:avLst/>
          </a:prstGeom>
          <a:noFill/>
          <a:ln>
            <a:solidFill>
              <a:schemeClr val="accent1"/>
            </a:solidFill>
          </a:ln>
        </p:spPr>
      </p:pic>
      <p:pic>
        <p:nvPicPr>
          <p:cNvPr id="6" name="Рисунок 5" descr="F:\Династия\дин 002.jpg"/>
          <p:cNvPicPr/>
          <p:nvPr/>
        </p:nvPicPr>
        <p:blipFill>
          <a:blip r:embed="rId6" cstate="print"/>
          <a:srcRect/>
          <a:stretch>
            <a:fillRect/>
          </a:stretch>
        </p:blipFill>
        <p:spPr bwMode="auto">
          <a:xfrm>
            <a:off x="2928926" y="2357430"/>
            <a:ext cx="3315970" cy="3985260"/>
          </a:xfrm>
          <a:prstGeom prst="rect">
            <a:avLst/>
          </a:prstGeom>
          <a:noFill/>
          <a:ln>
            <a:solidFill>
              <a:schemeClr val="accent1"/>
            </a:solidFill>
          </a:ln>
        </p:spPr>
      </p:pic>
    </p:spTree>
  </p:cSld>
  <p:clrMapOvr>
    <a:masterClrMapping/>
  </p:clrMapOvr>
  <p:transition spd="med" advClick="0" advTm="5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ша\Desktop\Новая папка (5)\unnamed (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Прямоугольник 2"/>
          <p:cNvSpPr/>
          <p:nvPr/>
        </p:nvSpPr>
        <p:spPr>
          <a:xfrm>
            <a:off x="1214414" y="928670"/>
            <a:ext cx="6215106" cy="2308324"/>
          </a:xfrm>
          <a:prstGeom prst="rect">
            <a:avLst/>
          </a:prstGeom>
        </p:spPr>
        <p:txBody>
          <a:bodyPr wrap="square">
            <a:spAutoFit/>
          </a:bodyPr>
          <a:lstStyle/>
          <a:p>
            <a:r>
              <a:rPr lang="ru-RU" dirty="0"/>
              <a:t>Творчески работающие  Егор Максимович и Екатерина Петровна передали свою любовь к школе и дочерям.  Старшая Тамара окончила Саргатское педагогическое училище, Татьяна </a:t>
            </a:r>
            <a:r>
              <a:rPr lang="ru-RU" dirty="0" smtClean="0"/>
              <a:t>Омский </a:t>
            </a:r>
            <a:r>
              <a:rPr lang="ru-RU" dirty="0"/>
              <a:t>пединститут, младшая Галина после школы поступила в политехнический институт, но уже через два года после его окончания работала учителем физики и истории  в родной школе. Заочно закончила факультет психологии </a:t>
            </a:r>
            <a:r>
              <a:rPr lang="ru-RU" dirty="0" err="1"/>
              <a:t>ОмГУ</a:t>
            </a:r>
            <a:r>
              <a:rPr lang="ru-RU" dirty="0"/>
              <a:t>.</a:t>
            </a:r>
          </a:p>
        </p:txBody>
      </p:sp>
      <p:pic>
        <p:nvPicPr>
          <p:cNvPr id="4" name="Рисунок 3" descr="C:\Documents and Settings\123\Рабочий стол\романенкоТатьяна.jpg"/>
          <p:cNvPicPr/>
          <p:nvPr/>
        </p:nvPicPr>
        <p:blipFill>
          <a:blip r:embed="rId4" cstate="print"/>
          <a:srcRect t="10423"/>
          <a:stretch>
            <a:fillRect/>
          </a:stretch>
        </p:blipFill>
        <p:spPr bwMode="auto">
          <a:xfrm>
            <a:off x="3786182" y="3429000"/>
            <a:ext cx="1714512" cy="23993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097" name="Text Box 1"/>
          <p:cNvSpPr txBox="1">
            <a:spLocks noChangeArrowheads="1"/>
          </p:cNvSpPr>
          <p:nvPr/>
        </p:nvSpPr>
        <p:spPr bwMode="auto">
          <a:xfrm>
            <a:off x="3786182" y="5572140"/>
            <a:ext cx="857250" cy="2476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200" b="1" i="1" u="none" strike="noStrike" cap="none" normalizeH="0" baseline="0" dirty="0" smtClean="0">
                <a:ln>
                  <a:noFill/>
                </a:ln>
                <a:solidFill>
                  <a:srgbClr val="215868"/>
                </a:solidFill>
                <a:effectLst/>
                <a:latin typeface="Times New Roman" pitchFamily="18" charset="0"/>
                <a:cs typeface="Arial" pitchFamily="34" charset="0"/>
              </a:rPr>
              <a:t>Татьяна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Рисунок 5" descr="C:\Documents and Settings\123\Рабочий стол\Сажина тамра.jpg"/>
          <p:cNvPicPr/>
          <p:nvPr/>
        </p:nvPicPr>
        <p:blipFill>
          <a:blip r:embed="rId5" cstate="print"/>
          <a:srcRect/>
          <a:stretch>
            <a:fillRect/>
          </a:stretch>
        </p:blipFill>
        <p:spPr bwMode="auto">
          <a:xfrm>
            <a:off x="714348" y="3429000"/>
            <a:ext cx="1785950" cy="25812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098" name="Text Box 2"/>
          <p:cNvSpPr txBox="1">
            <a:spLocks noChangeArrowheads="1"/>
          </p:cNvSpPr>
          <p:nvPr/>
        </p:nvSpPr>
        <p:spPr bwMode="auto">
          <a:xfrm>
            <a:off x="714348" y="5715016"/>
            <a:ext cx="704850" cy="2571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200" b="1" i="1" u="none" strike="noStrike" cap="none" normalizeH="0" baseline="0" dirty="0" smtClean="0">
                <a:ln>
                  <a:noFill/>
                </a:ln>
                <a:solidFill>
                  <a:srgbClr val="215868"/>
                </a:solidFill>
                <a:effectLst/>
                <a:latin typeface="Times New Roman" pitchFamily="18" charset="0"/>
                <a:cs typeface="Arial" pitchFamily="34" charset="0"/>
              </a:rPr>
              <a:t>Тамара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Рисунок 7" descr="C:\Documents and Settings\123\Мои документы\Моя музыка\Мои рисунки\2013-03-04, класс\класс 001.jpg"/>
          <p:cNvPicPr/>
          <p:nvPr/>
        </p:nvPicPr>
        <p:blipFill>
          <a:blip r:embed="rId6" cstate="print"/>
          <a:srcRect l="9375" t="4435" r="18135" b="23148"/>
          <a:stretch>
            <a:fillRect/>
          </a:stretch>
        </p:blipFill>
        <p:spPr bwMode="auto">
          <a:xfrm>
            <a:off x="6643702" y="3571876"/>
            <a:ext cx="1857388" cy="25708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099" name="Text Box 3"/>
          <p:cNvSpPr txBox="1">
            <a:spLocks noChangeArrowheads="1"/>
          </p:cNvSpPr>
          <p:nvPr/>
        </p:nvSpPr>
        <p:spPr bwMode="auto">
          <a:xfrm>
            <a:off x="6715140" y="3571876"/>
            <a:ext cx="928694" cy="3571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200" b="1" i="1" u="none" strike="noStrike" cap="none" normalizeH="0" baseline="0" dirty="0" smtClean="0">
                <a:ln>
                  <a:noFill/>
                </a:ln>
                <a:solidFill>
                  <a:srgbClr val="215868"/>
                </a:solidFill>
                <a:effectLst/>
                <a:latin typeface="Times New Roman" pitchFamily="18" charset="0"/>
                <a:cs typeface="Arial" pitchFamily="34" charset="0"/>
              </a:rPr>
              <a:t>Галина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advClick="0" advTm="5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2500"/>
                            </p:stCondLst>
                            <p:childTnLst>
                              <p:par>
                                <p:cTn id="13" presetID="22" presetClass="entr" presetSubtype="4" fill="hold" nodeType="afterEffect">
                                  <p:stCondLst>
                                    <p:cond delay="0"/>
                                  </p:stCondLst>
                                  <p:childTnLst>
                                    <p:set>
                                      <p:cBhvr>
                                        <p:cTn id="14" dur="1" fill="hold">
                                          <p:stCondLst>
                                            <p:cond delay="0"/>
                                          </p:stCondLst>
                                        </p:cTn>
                                        <p:tgtEl>
                                          <p:spTgt spid="4098">
                                            <p:txEl>
                                              <p:pRg st="0" end="0"/>
                                            </p:txEl>
                                          </p:spTgt>
                                        </p:tgtEl>
                                        <p:attrNameLst>
                                          <p:attrName>style.visibility</p:attrName>
                                        </p:attrNameLst>
                                      </p:cBhvr>
                                      <p:to>
                                        <p:strVal val="visible"/>
                                      </p:to>
                                    </p:set>
                                    <p:animEffect transition="in" filter="wipe(down)">
                                      <p:cBhvr>
                                        <p:cTn id="15" dur="500"/>
                                        <p:tgtEl>
                                          <p:spTgt spid="4098">
                                            <p:txEl>
                                              <p:pRg st="0" end="0"/>
                                            </p:txEl>
                                          </p:spTgt>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3500"/>
                            </p:stCondLst>
                            <p:childTnLst>
                              <p:par>
                                <p:cTn id="21" presetID="22" presetClass="entr" presetSubtype="4" fill="hold" nodeType="afterEffect">
                                  <p:stCondLst>
                                    <p:cond delay="0"/>
                                  </p:stCondLst>
                                  <p:childTnLst>
                                    <p:set>
                                      <p:cBhvr>
                                        <p:cTn id="22" dur="1" fill="hold">
                                          <p:stCondLst>
                                            <p:cond delay="0"/>
                                          </p:stCondLst>
                                        </p:cTn>
                                        <p:tgtEl>
                                          <p:spTgt spid="4097">
                                            <p:txEl>
                                              <p:pRg st="0" end="0"/>
                                            </p:txEl>
                                          </p:spTgt>
                                        </p:tgtEl>
                                        <p:attrNameLst>
                                          <p:attrName>style.visibility</p:attrName>
                                        </p:attrNameLst>
                                      </p:cBhvr>
                                      <p:to>
                                        <p:strVal val="visible"/>
                                      </p:to>
                                    </p:set>
                                    <p:animEffect transition="in" filter="wipe(down)">
                                      <p:cBhvr>
                                        <p:cTn id="23" dur="500"/>
                                        <p:tgtEl>
                                          <p:spTgt spid="4097">
                                            <p:txEl>
                                              <p:pRg st="0" end="0"/>
                                            </p:txEl>
                                          </p:spTgt>
                                        </p:tgtEl>
                                      </p:cBhvr>
                                    </p:animEffect>
                                  </p:childTnLst>
                                </p:cTn>
                              </p:par>
                            </p:childTnLst>
                          </p:cTn>
                        </p:par>
                        <p:par>
                          <p:cTn id="24" fill="hold">
                            <p:stCondLst>
                              <p:cond delay="4000"/>
                            </p:stCondLst>
                            <p:childTnLst>
                              <p:par>
                                <p:cTn id="25" presetID="2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par>
                          <p:cTn id="28" fill="hold">
                            <p:stCondLst>
                              <p:cond delay="4500"/>
                            </p:stCondLst>
                            <p:childTnLst>
                              <p:par>
                                <p:cTn id="29" presetID="22" presetClass="entr" presetSubtype="4" fill="hold" nodeType="afterEffect">
                                  <p:stCondLst>
                                    <p:cond delay="0"/>
                                  </p:stCondLst>
                                  <p:childTnLst>
                                    <p:set>
                                      <p:cBhvr>
                                        <p:cTn id="30" dur="1" fill="hold">
                                          <p:stCondLst>
                                            <p:cond delay="0"/>
                                          </p:stCondLst>
                                        </p:cTn>
                                        <p:tgtEl>
                                          <p:spTgt spid="4099">
                                            <p:txEl>
                                              <p:pRg st="0" end="0"/>
                                            </p:txEl>
                                          </p:spTgt>
                                        </p:tgtEl>
                                        <p:attrNameLst>
                                          <p:attrName>style.visibility</p:attrName>
                                        </p:attrNameLst>
                                      </p:cBhvr>
                                      <p:to>
                                        <p:strVal val="visible"/>
                                      </p:to>
                                    </p:set>
                                    <p:animEffect transition="in" filter="wipe(down)">
                                      <p:cBhvr>
                                        <p:cTn id="31"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ша\Desktop\Новая папка (5)\unnamed (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10" name="Прямоугольник 9"/>
          <p:cNvSpPr/>
          <p:nvPr/>
        </p:nvSpPr>
        <p:spPr>
          <a:xfrm>
            <a:off x="571472" y="857232"/>
            <a:ext cx="8001056" cy="4472643"/>
          </a:xfrm>
          <a:prstGeom prst="rect">
            <a:avLst/>
          </a:prstGeom>
        </p:spPr>
        <p:txBody>
          <a:bodyPr wrap="square">
            <a:spAutoFit/>
          </a:bodyPr>
          <a:lstStyle/>
          <a:p>
            <a:pPr>
              <a:defRPr/>
            </a:pPr>
            <a:r>
              <a:rPr lang="ru-RU" sz="2000" dirty="0"/>
              <a:t>Муж Тамары, Сажин Михаил Михайлович, 34 года преподавал в школа Тюкалинского района. После завершения военной карьеры стал педагогом и супруг Татьяны,  Романенко Михаил Владимирович, который стал преподавать в Высшей Морской академии г. </a:t>
            </a:r>
            <a:r>
              <a:rPr lang="ru-RU" sz="2000" dirty="0" smtClean="0"/>
              <a:t>Новороссийска</a:t>
            </a:r>
            <a:r>
              <a:rPr lang="ru-RU" sz="2000" dirty="0"/>
              <a:t>.  Внучка Ольга после окончания  Тюкалинского педучилища работала специалистом  по молодёжной политике, затем стала </a:t>
            </a:r>
            <a:r>
              <a:rPr lang="ru-RU" sz="2000" dirty="0" smtClean="0"/>
              <a:t>воспитателем </a:t>
            </a:r>
            <a:r>
              <a:rPr lang="ru-RU" sz="2000" dirty="0"/>
              <a:t>в детском саду. Внук Георгий поступил в Омский педагогический институт, по окончании которого работал в Ново-Троицкой школе Омского района, затем в  многопрофильном колледже г. Анадырь, преподавателем физики и информатики. Его опорой и поддержкой является жена  Оксана, которая окончила факультет начальных классов Омского </a:t>
            </a:r>
            <a:r>
              <a:rPr lang="ru-RU" sz="2000" dirty="0" smtClean="0"/>
              <a:t> </a:t>
            </a:r>
            <a:r>
              <a:rPr lang="ru-RU" sz="2000" dirty="0" err="1" smtClean="0"/>
              <a:t>педуниверситета</a:t>
            </a:r>
            <a:r>
              <a:rPr lang="ru-RU" sz="2000" dirty="0" smtClean="0"/>
              <a:t> </a:t>
            </a:r>
            <a:r>
              <a:rPr lang="ru-RU" sz="2000" dirty="0"/>
              <a:t>с отличием.  Достойно влились в состав династии Кузнецова Галина Ивановна и Крымова Елена Геннадьевна, внучатые племянницы. </a:t>
            </a:r>
          </a:p>
        </p:txBody>
      </p:sp>
    </p:spTree>
  </p:cSld>
  <p:clrMapOvr>
    <a:masterClrMapping/>
  </p:clrMapOvr>
  <p:transition spd="med" advClick="0" advTm="5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circle(in)">
                                      <p:cBhvr>
                                        <p:cTn id="7"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ша\Desktop\Новая папка (5)\unnamed (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Рисунок 2" descr="C:\Users\hf\Desktop\DSCN2106.JPG"/>
          <p:cNvPicPr>
            <a:picLocks noChangeAspect="1"/>
          </p:cNvPicPr>
          <p:nvPr/>
        </p:nvPicPr>
        <p:blipFill>
          <a:blip r:embed="rId4" cstate="print"/>
          <a:srcRect t="27142" r="2360" b="7890"/>
          <a:stretch>
            <a:fillRect/>
          </a:stretch>
        </p:blipFill>
        <p:spPr bwMode="auto">
          <a:xfrm>
            <a:off x="2857488" y="2928934"/>
            <a:ext cx="5524500" cy="3276600"/>
          </a:xfrm>
          <a:prstGeom prst="roundRect">
            <a:avLst/>
          </a:prstGeom>
          <a:noFill/>
          <a:ln w="9525">
            <a:solidFill>
              <a:schemeClr val="accent1"/>
            </a:solidFill>
            <a:miter lim="800000"/>
            <a:headEnd/>
            <a:tailEnd/>
          </a:ln>
        </p:spPr>
      </p:pic>
      <p:pic>
        <p:nvPicPr>
          <p:cNvPr id="4" name="Рисунок 3" descr="D:\Мои документы\проект дин\дин к.jpeg"/>
          <p:cNvPicPr>
            <a:picLocks noChangeAspect="1"/>
          </p:cNvPicPr>
          <p:nvPr/>
        </p:nvPicPr>
        <p:blipFill>
          <a:blip r:embed="rId5" cstate="print"/>
          <a:srcRect l="3545"/>
          <a:stretch>
            <a:fillRect/>
          </a:stretch>
        </p:blipFill>
        <p:spPr bwMode="auto">
          <a:xfrm rot="5400000">
            <a:off x="4676458" y="3753170"/>
            <a:ext cx="2381885" cy="2447925"/>
          </a:xfrm>
          <a:prstGeom prst="roundRect">
            <a:avLst/>
          </a:prstGeom>
          <a:noFill/>
          <a:ln w="9525">
            <a:noFill/>
            <a:miter lim="800000"/>
            <a:headEnd/>
            <a:tailEnd/>
          </a:ln>
        </p:spPr>
      </p:pic>
      <p:sp>
        <p:nvSpPr>
          <p:cNvPr id="2150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1508" name="Rectangle 4"/>
          <p:cNvSpPr>
            <a:spLocks noChangeArrowheads="1"/>
          </p:cNvSpPr>
          <p:nvPr/>
        </p:nvSpPr>
        <p:spPr bwMode="auto">
          <a:xfrm>
            <a:off x="857224" y="714356"/>
            <a:ext cx="664373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Times New Roman" pitchFamily="18" charset="0"/>
                <a:ea typeface="Calibri" pitchFamily="34" charset="0"/>
                <a:cs typeface="Times New Roman" pitchFamily="18" charset="0"/>
              </a:rPr>
              <a:t>Продолжает славные традиции семьи  и правнучка - Черкасова Екатерина, которая окончила  Тюкалинский </a:t>
            </a:r>
            <a:r>
              <a:rPr kumimoji="0" lang="ru-RU" b="0" i="0" u="none" strike="noStrike" cap="none" normalizeH="0" baseline="0" dirty="0" err="1" smtClean="0">
                <a:ln>
                  <a:noFill/>
                </a:ln>
                <a:effectLst/>
                <a:latin typeface="Times New Roman" pitchFamily="18" charset="0"/>
                <a:ea typeface="Calibri" pitchFamily="34" charset="0"/>
                <a:cs typeface="Times New Roman" pitchFamily="18" charset="0"/>
              </a:rPr>
              <a:t>педколледж</a:t>
            </a:r>
            <a:r>
              <a:rPr kumimoji="0" lang="ru-RU" b="0" i="0" u="none" strike="noStrike" cap="none" normalizeH="0" baseline="0" dirty="0" smtClean="0">
                <a:ln>
                  <a:noFill/>
                </a:ln>
                <a:effectLst/>
                <a:latin typeface="Times New Roman" pitchFamily="18" charset="0"/>
                <a:ea typeface="Calibri" pitchFamily="34" charset="0"/>
                <a:cs typeface="Times New Roman" pitchFamily="18" charset="0"/>
              </a:rPr>
              <a:t>. </a:t>
            </a:r>
            <a:endParaRPr kumimoji="0" lang="ru-RU"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Times New Roman" pitchFamily="18" charset="0"/>
                <a:ea typeface="Calibri" pitchFamily="34" charset="0"/>
                <a:cs typeface="Times New Roman" pitchFamily="18" charset="0"/>
              </a:rPr>
              <a:t>  Педагоги нашей династии трудятся от Краснодарского края до Чукотки.</a:t>
            </a:r>
            <a:r>
              <a:rPr kumimoji="0" lang="ru-RU" b="1" i="0" u="none" strike="noStrike" cap="none" normalizeH="0" baseline="0" dirty="0" smtClean="0">
                <a:ln>
                  <a:noFill/>
                </a:ln>
                <a:effectLst>
                  <a:outerShdw blurRad="38100" dist="38100" dir="2700000" algn="tl">
                    <a:srgbClr val="C0C0C0"/>
                  </a:outerShdw>
                </a:effectLst>
                <a:latin typeface="Times New Roman" pitchFamily="18" charset="0"/>
                <a:cs typeface="Times New Roman" pitchFamily="18" charset="0"/>
              </a:rPr>
              <a:t> </a:t>
            </a:r>
            <a:r>
              <a:rPr kumimoji="0" lang="ru-RU" b="0" i="0" u="none" strike="noStrike" cap="none" normalizeH="0" baseline="0" dirty="0" smtClean="0">
                <a:ln>
                  <a:noFill/>
                </a:ln>
                <a:effectLst/>
                <a:latin typeface="Times New Roman" pitchFamily="18" charset="0"/>
                <a:ea typeface="Calibri" pitchFamily="34" charset="0"/>
                <a:cs typeface="Times New Roman" pitchFamily="18" charset="0"/>
              </a:rPr>
              <a:t>Но большее признание получили на своей малой родине  – Тюкалинском районе. </a:t>
            </a:r>
            <a:endParaRPr kumimoji="0" lang="ru-RU" b="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transition spd="med" advClick="0" advTm="5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Effect transition="in" filter="circle(in)">
                                      <p:cBhvr>
                                        <p:cTn id="7" dur="2000"/>
                                        <p:tgtEl>
                                          <p:spTgt spid="21508">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21508">
                                            <p:txEl>
                                              <p:pRg st="1" end="1"/>
                                            </p:txEl>
                                          </p:spTgt>
                                        </p:tgtEl>
                                        <p:attrNameLst>
                                          <p:attrName>style.visibility</p:attrName>
                                        </p:attrNameLst>
                                      </p:cBhvr>
                                      <p:to>
                                        <p:strVal val="visible"/>
                                      </p:to>
                                    </p:set>
                                    <p:animEffect transition="in" filter="circle(in)">
                                      <p:cBhvr>
                                        <p:cTn id="11" dur="2000"/>
                                        <p:tgtEl>
                                          <p:spTgt spid="21508">
                                            <p:txEl>
                                              <p:pRg st="1" end="1"/>
                                            </p:txEl>
                                          </p:spTgt>
                                        </p:tgtEl>
                                      </p:cBhvr>
                                    </p:animEffect>
                                  </p:childTnLst>
                                </p:cTn>
                              </p:par>
                            </p:childTnLst>
                          </p:cTn>
                        </p:par>
                        <p:par>
                          <p:cTn id="12" fill="hold">
                            <p:stCondLst>
                              <p:cond delay="4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4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ша\Desktop\Новая папка (5)\unnamed (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Прямоугольник 2"/>
          <p:cNvSpPr/>
          <p:nvPr/>
        </p:nvSpPr>
        <p:spPr>
          <a:xfrm>
            <a:off x="500034" y="2357430"/>
            <a:ext cx="8286808" cy="1200329"/>
          </a:xfrm>
          <a:prstGeom prst="rect">
            <a:avLst/>
          </a:prstGeom>
        </p:spPr>
        <p:txBody>
          <a:bodyPr wrap="square">
            <a:spAutoFit/>
          </a:bodyPr>
          <a:lstStyle/>
          <a:p>
            <a:pPr algn="ctr"/>
            <a:r>
              <a:rPr lang="ru-RU" sz="2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29997" dir="5400000" sy="-100000" algn="bl" rotWithShape="0"/>
                </a:effectLst>
              </a:rPr>
              <a:t>Вклад  педагогов династии </a:t>
            </a:r>
            <a:endParaRPr lang="ru-RU" sz="2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29997" dir="5400000" sy="-100000" algn="bl" rotWithShape="0"/>
              </a:effectLst>
            </a:endParaRPr>
          </a:p>
          <a:p>
            <a:pPr algn="ctr"/>
            <a:r>
              <a:rPr lang="ru-RU" sz="2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29997" dir="5400000" sy="-100000" algn="bl" rotWithShape="0"/>
                </a:effectLst>
              </a:rPr>
              <a:t>в </a:t>
            </a:r>
            <a:r>
              <a:rPr lang="ru-RU" sz="2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29997" dir="5400000" sy="-100000" algn="bl" rotWithShape="0"/>
                </a:effectLst>
              </a:rPr>
              <a:t>развитие народного образования</a:t>
            </a:r>
            <a:r>
              <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29997" dir="5400000" sy="-100000" algn="bl" rotWithShape="0"/>
                </a:effectLst>
              </a:rPr>
              <a:t> </a:t>
            </a:r>
            <a:endPar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29997" dir="5400000" sy="-100000" algn="bl" rotWithShape="0"/>
              </a:effectLst>
            </a:endParaRPr>
          </a:p>
          <a:p>
            <a:pPr algn="ctr"/>
            <a:r>
              <a:rPr lang="ru-RU" sz="2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29997" dir="5400000" sy="-100000" algn="bl" rotWithShape="0"/>
                </a:effectLst>
              </a:rPr>
              <a:t>Тюкалинского </a:t>
            </a:r>
            <a:r>
              <a:rPr lang="ru-RU" sz="2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29997" dir="5400000" sy="-100000" algn="bl" rotWithShape="0"/>
                </a:effectLst>
              </a:rPr>
              <a:t>района</a:t>
            </a:r>
            <a:endPar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29997" dir="5400000" sy="-100000" algn="bl" rotWithShape="0"/>
              </a:effectLst>
            </a:endParaRPr>
          </a:p>
        </p:txBody>
      </p:sp>
    </p:spTree>
  </p:cSld>
  <p:clrMapOvr>
    <a:masterClrMapping/>
  </p:clrMapOvr>
  <p:transition spd="med" advClick="0" advTm="5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7"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7"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ша\Desktop\Новая папка (5)\unnamed (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7649" name="Rectangle 1"/>
          <p:cNvSpPr>
            <a:spLocks noChangeArrowheads="1"/>
          </p:cNvSpPr>
          <p:nvPr/>
        </p:nvSpPr>
        <p:spPr bwMode="auto">
          <a:xfrm rot="10800000" flipV="1">
            <a:off x="214282" y="3214686"/>
            <a:ext cx="842968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Нет, наверное, ни одной отрасли хозяйственной и культурной  деятельности в  Тюкалинском районе, где бы не работали ученики педагогов нашей династии. Это сельские труженики, строители, инженеры, врачи, работники культуры, педагоги, ученые и представители многих других профессий, вносящие  достойный вклад в развитие нашего региона  и процветание страны.  Немало выпускников  стали известными личностями, прославляющими наш район: Алексей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Арсентьевич</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Белоусов, контр </a:t>
            </a:r>
            <a:r>
              <a:rPr kumimoji="0" lang="ru-RU" sz="1600" b="0" i="0" u="none" strike="noStrike" cap="none" normalizeH="0" baseline="0" dirty="0" smtClean="0">
                <a:ln>
                  <a:noFill/>
                </a:ln>
                <a:effectLst/>
                <a:latin typeface="Calibri"/>
                <a:ea typeface="Calibri" pitchFamily="34" charset="0"/>
                <a:cs typeface="Times New Roman" pitchFamily="18" charset="0"/>
              </a:rPr>
              <a:t>–</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адмирал, доктор технических наук, Валерий Григорьевич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Вьюник</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Александр Павлович Дмитриев, Андрей Иванович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Колебер</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и многие другие. Супруги  обучили и воспитали немалое число учеников. Они гордились  И. Н.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Мазуровым</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и Н. И. Лаптевым заслуженными учителями  РФ,  В. Я.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Райхелем</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директором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с\з</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effectLst/>
                <a:latin typeface="Calibri"/>
                <a:ea typeface="Calibri" pitchFamily="34" charset="0"/>
                <a:cs typeface="Times New Roman" pitchFamily="18" charset="0"/>
              </a:rPr>
              <a:t>«</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Красноусовский, Р. А. Афанасьевой,  Л. В. Трофимовой, К. Ушаковой, В. В. Мельниковым </a:t>
            </a:r>
            <a:r>
              <a:rPr kumimoji="0" lang="ru-RU" sz="1600" b="0" i="0" u="none" strike="noStrike" cap="none" normalizeH="0" baseline="0" dirty="0" smtClean="0">
                <a:ln>
                  <a:noFill/>
                </a:ln>
                <a:effectLst/>
                <a:latin typeface="Calibri"/>
                <a:ea typeface="Calibri" pitchFamily="34" charset="0"/>
                <a:cs typeface="Times New Roman" pitchFamily="18" charset="0"/>
              </a:rPr>
              <a:t>–</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работниками с/</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х</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награждённых за свой труд орденами и медалями и всеми теми, кто стали достойными гражданами страны. </a:t>
            </a:r>
            <a:endParaRPr kumimoji="0" lang="ru-RU" sz="2000" b="0" i="0" u="none" strike="noStrike" cap="none" normalizeH="0" baseline="0" dirty="0" smtClean="0">
              <a:ln>
                <a:noFill/>
              </a:ln>
              <a:effectLst/>
              <a:latin typeface="Arial" pitchFamily="34" charset="0"/>
              <a:cs typeface="Arial" pitchFamily="34" charset="0"/>
            </a:endParaRPr>
          </a:p>
        </p:txBody>
      </p:sp>
      <p:pic>
        <p:nvPicPr>
          <p:cNvPr id="4" name="Рисунок 3" descr="сканирование0021"/>
          <p:cNvPicPr/>
          <p:nvPr/>
        </p:nvPicPr>
        <p:blipFill>
          <a:blip r:embed="rId4" cstate="print"/>
          <a:srcRect l="1989" r="4830"/>
          <a:stretch>
            <a:fillRect/>
          </a:stretch>
        </p:blipFill>
        <p:spPr bwMode="auto">
          <a:xfrm>
            <a:off x="642910" y="785794"/>
            <a:ext cx="3643338" cy="1997390"/>
          </a:xfrm>
          <a:prstGeom prst="rect">
            <a:avLst/>
          </a:prstGeom>
          <a:noFill/>
          <a:ln w="9525">
            <a:noFill/>
            <a:miter lim="800000"/>
            <a:headEnd/>
            <a:tailEnd/>
          </a:ln>
        </p:spPr>
      </p:pic>
      <p:sp>
        <p:nvSpPr>
          <p:cNvPr id="27650" name="Text Box 2"/>
          <p:cNvSpPr txBox="1">
            <a:spLocks noChangeArrowheads="1"/>
          </p:cNvSpPr>
          <p:nvPr/>
        </p:nvSpPr>
        <p:spPr bwMode="auto">
          <a:xfrm>
            <a:off x="2357422" y="2428868"/>
            <a:ext cx="1819275" cy="2857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600" b="0" i="0" u="none" strike="noStrike" cap="none" normalizeH="0" baseline="0" dirty="0" smtClean="0">
                <a:ln>
                  <a:noFill/>
                </a:ln>
                <a:solidFill>
                  <a:srgbClr val="244061"/>
                </a:solidFill>
                <a:effectLst/>
                <a:latin typeface="Times New Roman" pitchFamily="18" charset="0"/>
                <a:cs typeface="Arial" pitchFamily="34" charset="0"/>
              </a:rPr>
              <a:t>1 сентября 1961г.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Рисунок 5" descr="сканирование0012"/>
          <p:cNvPicPr/>
          <p:nvPr/>
        </p:nvPicPr>
        <p:blipFill>
          <a:blip r:embed="rId5" cstate="print"/>
          <a:srcRect/>
          <a:stretch>
            <a:fillRect/>
          </a:stretch>
        </p:blipFill>
        <p:spPr bwMode="auto">
          <a:xfrm>
            <a:off x="4929190" y="928670"/>
            <a:ext cx="3429024" cy="1885956"/>
          </a:xfrm>
          <a:prstGeom prst="rect">
            <a:avLst/>
          </a:prstGeom>
          <a:noFill/>
          <a:ln w="9525">
            <a:solidFill>
              <a:srgbClr val="1F497D"/>
            </a:solidFill>
            <a:miter lim="800000"/>
            <a:headEnd/>
            <a:tailEnd/>
          </a:ln>
        </p:spPr>
      </p:pic>
      <p:sp>
        <p:nvSpPr>
          <p:cNvPr id="27651" name="Text Box 3"/>
          <p:cNvSpPr txBox="1">
            <a:spLocks noChangeArrowheads="1"/>
          </p:cNvSpPr>
          <p:nvPr/>
        </p:nvSpPr>
        <p:spPr bwMode="auto">
          <a:xfrm>
            <a:off x="5643570" y="2500306"/>
            <a:ext cx="2390775" cy="3143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600" b="0" i="0" u="none" strike="noStrike" cap="none" normalizeH="0" baseline="0" dirty="0" smtClean="0">
                <a:ln>
                  <a:noFill/>
                </a:ln>
                <a:solidFill>
                  <a:srgbClr val="244061"/>
                </a:solidFill>
                <a:effectLst/>
                <a:latin typeface="Times New Roman" pitchFamily="18" charset="0"/>
                <a:cs typeface="Arial" pitchFamily="34" charset="0"/>
              </a:rPr>
              <a:t>В школьном саду. 1963г.</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advClick="0" advTm="5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7650">
                                            <p:txEl>
                                              <p:pRg st="0" end="0"/>
                                            </p:txEl>
                                          </p:spTgt>
                                        </p:tgtEl>
                                        <p:attrNameLst>
                                          <p:attrName>style.visibility</p:attrName>
                                        </p:attrNameLst>
                                      </p:cBhvr>
                                      <p:to>
                                        <p:strVal val="visible"/>
                                      </p:to>
                                    </p:set>
                                    <p:animEffect transition="in" filter="wipe(down)">
                                      <p:cBhvr>
                                        <p:cTn id="11" dur="500"/>
                                        <p:tgtEl>
                                          <p:spTgt spid="27650">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7651">
                                            <p:txEl>
                                              <p:pRg st="0" end="0"/>
                                            </p:txEl>
                                          </p:spTgt>
                                        </p:tgtEl>
                                        <p:attrNameLst>
                                          <p:attrName>style.visibility</p:attrName>
                                        </p:attrNameLst>
                                      </p:cBhvr>
                                      <p:to>
                                        <p:strVal val="visible"/>
                                      </p:to>
                                    </p:set>
                                    <p:animEffect transition="in" filter="wipe(down)">
                                      <p:cBhvr>
                                        <p:cTn id="19" dur="500"/>
                                        <p:tgtEl>
                                          <p:spTgt spid="27651">
                                            <p:txEl>
                                              <p:pRg st="0" end="0"/>
                                            </p:txEl>
                                          </p:spTgt>
                                        </p:tgtEl>
                                      </p:cBhvr>
                                    </p:animEffect>
                                  </p:childTnLst>
                                </p:cTn>
                              </p:par>
                            </p:childTnLst>
                          </p:cTn>
                        </p:par>
                        <p:par>
                          <p:cTn id="20" fill="hold">
                            <p:stCondLst>
                              <p:cond delay="2000"/>
                            </p:stCondLst>
                            <p:childTnLst>
                              <p:par>
                                <p:cTn id="21" presetID="6" presetClass="entr" presetSubtype="16" fill="hold" nodeType="afterEffect">
                                  <p:stCondLst>
                                    <p:cond delay="0"/>
                                  </p:stCondLst>
                                  <p:childTnLst>
                                    <p:set>
                                      <p:cBhvr>
                                        <p:cTn id="22" dur="1" fill="hold">
                                          <p:stCondLst>
                                            <p:cond delay="0"/>
                                          </p:stCondLst>
                                        </p:cTn>
                                        <p:tgtEl>
                                          <p:spTgt spid="27649">
                                            <p:txEl>
                                              <p:pRg st="0" end="0"/>
                                            </p:txEl>
                                          </p:spTgt>
                                        </p:tgtEl>
                                        <p:attrNameLst>
                                          <p:attrName>style.visibility</p:attrName>
                                        </p:attrNameLst>
                                      </p:cBhvr>
                                      <p:to>
                                        <p:strVal val="visible"/>
                                      </p:to>
                                    </p:set>
                                    <p:animEffect transition="in" filter="circle(in)">
                                      <p:cBhvr>
                                        <p:cTn id="23" dur="2000"/>
                                        <p:tgtEl>
                                          <p:spTgt spid="276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2985</Words>
  <Application>Microsoft Office PowerPoint</Application>
  <PresentationFormat>Экран (4:3)</PresentationFormat>
  <Paragraphs>117</Paragraphs>
  <Slides>40</Slides>
  <Notes>38</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40</vt:i4>
      </vt:variant>
    </vt:vector>
  </HeadingPairs>
  <TitlesOfParts>
    <vt:vector size="46" baseType="lpstr">
      <vt:lpstr>Arial</vt:lpstr>
      <vt:lpstr>Bookman Old Style</vt:lpstr>
      <vt:lpstr>Calibri</vt:lpstr>
      <vt:lpstr>Monotype Corsiva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Customer</dc:creator>
  <cp:lastModifiedBy>Домашний</cp:lastModifiedBy>
  <cp:revision>16</cp:revision>
  <dcterms:created xsi:type="dcterms:W3CDTF">2020-05-14T08:24:14Z</dcterms:created>
  <dcterms:modified xsi:type="dcterms:W3CDTF">2020-05-14T13:26:05Z</dcterms:modified>
</cp:coreProperties>
</file>